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8" r:id="rId3"/>
    <p:sldId id="259" r:id="rId4"/>
    <p:sldId id="260" r:id="rId5"/>
    <p:sldId id="261" r:id="rId6"/>
    <p:sldId id="263" r:id="rId7"/>
    <p:sldId id="264" r:id="rId8"/>
    <p:sldId id="265" r:id="rId9"/>
    <p:sldId id="266" r:id="rId10"/>
    <p:sldId id="267" r:id="rId11"/>
    <p:sldId id="268" r:id="rId12"/>
    <p:sldId id="269" r:id="rId13"/>
    <p:sldId id="271" r:id="rId14"/>
    <p:sldId id="274" r:id="rId15"/>
    <p:sldId id="275" r:id="rId16"/>
    <p:sldId id="297" r:id="rId17"/>
    <p:sldId id="276" r:id="rId18"/>
    <p:sldId id="278" r:id="rId19"/>
    <p:sldId id="279" r:id="rId20"/>
    <p:sldId id="277" r:id="rId21"/>
    <p:sldId id="282" r:id="rId22"/>
    <p:sldId id="283" r:id="rId23"/>
    <p:sldId id="285" r:id="rId24"/>
    <p:sldId id="286" r:id="rId25"/>
    <p:sldId id="287" r:id="rId26"/>
    <p:sldId id="288" r:id="rId27"/>
    <p:sldId id="289" r:id="rId28"/>
    <p:sldId id="272" r:id="rId29"/>
    <p:sldId id="273" r:id="rId30"/>
    <p:sldId id="291" r:id="rId31"/>
    <p:sldId id="292" r:id="rId32"/>
    <p:sldId id="293" r:id="rId33"/>
    <p:sldId id="294" r:id="rId34"/>
    <p:sldId id="295" r:id="rId35"/>
    <p:sldId id="296"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62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B76D72-6C78-427E-83BB-6EE3193A12EC}"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US"/>
        </a:p>
      </dgm:t>
    </dgm:pt>
    <dgm:pt modelId="{D655E1FC-407D-4FEC-88D4-A5F12AFA1685}">
      <dgm:prSet phldrT="[Text]" phldr="1"/>
      <dgm:spPr/>
      <dgm:t>
        <a:bodyPr/>
        <a:lstStyle/>
        <a:p>
          <a:endParaRPr lang="en-US" dirty="0"/>
        </a:p>
      </dgm:t>
    </dgm:pt>
    <dgm:pt modelId="{06AFCB5F-A72B-4707-9677-54232EEB5032}" type="parTrans" cxnId="{265E1EAF-EB41-403C-ABC6-4176C1D63E52}">
      <dgm:prSet/>
      <dgm:spPr/>
      <dgm:t>
        <a:bodyPr/>
        <a:lstStyle/>
        <a:p>
          <a:endParaRPr lang="en-US"/>
        </a:p>
      </dgm:t>
    </dgm:pt>
    <dgm:pt modelId="{3A4AB427-0D44-429B-8FB0-30EB2DA65F5A}" type="sibTrans" cxnId="{265E1EAF-EB41-403C-ABC6-4176C1D63E52}">
      <dgm:prSet/>
      <dgm:spPr/>
      <dgm:t>
        <a:bodyPr/>
        <a:lstStyle/>
        <a:p>
          <a:endParaRPr lang="en-US"/>
        </a:p>
      </dgm:t>
    </dgm:pt>
    <dgm:pt modelId="{47C2DFC6-5B84-4962-9A80-945ABE9D7CA9}">
      <dgm:prSet phldrT="[Text]"/>
      <dgm:spPr/>
      <dgm:t>
        <a:bodyPr/>
        <a:lstStyle/>
        <a:p>
          <a:r>
            <a:rPr lang="en-US" dirty="0" smtClean="0"/>
            <a:t>Internationalize or Risk Irrelevancy</a:t>
          </a:r>
          <a:endParaRPr lang="en-US" dirty="0"/>
        </a:p>
      </dgm:t>
    </dgm:pt>
    <dgm:pt modelId="{F12A2DB3-5A40-4F95-AE27-4CAA7EBCD1E4}" type="parTrans" cxnId="{C92873C8-D8B4-41A4-970F-F16C6C35E87A}">
      <dgm:prSet/>
      <dgm:spPr/>
      <dgm:t>
        <a:bodyPr/>
        <a:lstStyle/>
        <a:p>
          <a:endParaRPr lang="en-US"/>
        </a:p>
      </dgm:t>
    </dgm:pt>
    <dgm:pt modelId="{CA14C6E2-A882-4F40-B3C0-22C85C6165A3}" type="sibTrans" cxnId="{C92873C8-D8B4-41A4-970F-F16C6C35E87A}">
      <dgm:prSet/>
      <dgm:spPr/>
      <dgm:t>
        <a:bodyPr/>
        <a:lstStyle/>
        <a:p>
          <a:endParaRPr lang="en-US"/>
        </a:p>
      </dgm:t>
    </dgm:pt>
    <dgm:pt modelId="{9D2B5FF6-7E0F-4932-84B4-33B06F03ECD4}">
      <dgm:prSet phldrT="[Text]"/>
      <dgm:spPr/>
      <dgm:t>
        <a:bodyPr/>
        <a:lstStyle/>
        <a:p>
          <a:r>
            <a:rPr lang="en-US" dirty="0" smtClean="0"/>
            <a:t>Internationalized Academe is Inevitable</a:t>
          </a:r>
          <a:endParaRPr lang="en-US" dirty="0"/>
        </a:p>
      </dgm:t>
    </dgm:pt>
    <dgm:pt modelId="{C823E148-D206-44DD-995E-128C90C44BB6}" type="parTrans" cxnId="{8912F7C0-2746-4A0C-AA0C-634989F6F948}">
      <dgm:prSet/>
      <dgm:spPr/>
      <dgm:t>
        <a:bodyPr/>
        <a:lstStyle/>
        <a:p>
          <a:endParaRPr lang="en-US"/>
        </a:p>
      </dgm:t>
    </dgm:pt>
    <dgm:pt modelId="{92C48BE9-3906-4683-83BC-67AB288E3396}" type="sibTrans" cxnId="{8912F7C0-2746-4A0C-AA0C-634989F6F948}">
      <dgm:prSet/>
      <dgm:spPr/>
      <dgm:t>
        <a:bodyPr/>
        <a:lstStyle/>
        <a:p>
          <a:endParaRPr lang="en-US"/>
        </a:p>
      </dgm:t>
    </dgm:pt>
    <dgm:pt modelId="{FFAB0648-1043-4EC5-B26D-423629DD5128}">
      <dgm:prSet phldrT="[Text]" phldr="1"/>
      <dgm:spPr/>
      <dgm:t>
        <a:bodyPr/>
        <a:lstStyle/>
        <a:p>
          <a:endParaRPr lang="en-US" dirty="0"/>
        </a:p>
      </dgm:t>
    </dgm:pt>
    <dgm:pt modelId="{4B3F2CF1-D0E7-47D3-B5E1-A4C482AD861C}" type="parTrans" cxnId="{1A136E3A-BCCE-48C6-9596-7068599A9A98}">
      <dgm:prSet/>
      <dgm:spPr/>
      <dgm:t>
        <a:bodyPr/>
        <a:lstStyle/>
        <a:p>
          <a:endParaRPr lang="en-US"/>
        </a:p>
      </dgm:t>
    </dgm:pt>
    <dgm:pt modelId="{0545288A-4F5D-41C5-A161-9584284FA751}" type="sibTrans" cxnId="{1A136E3A-BCCE-48C6-9596-7068599A9A98}">
      <dgm:prSet/>
      <dgm:spPr/>
      <dgm:t>
        <a:bodyPr/>
        <a:lstStyle/>
        <a:p>
          <a:endParaRPr lang="en-US"/>
        </a:p>
      </dgm:t>
    </dgm:pt>
    <dgm:pt modelId="{75D172CB-078B-4C3B-90C4-4956DDD552FA}">
      <dgm:prSet phldrT="[Text]"/>
      <dgm:spPr/>
      <dgm:t>
        <a:bodyPr/>
        <a:lstStyle/>
        <a:p>
          <a:r>
            <a:rPr lang="en-US" dirty="0" smtClean="0"/>
            <a:t>Higher Education in Turmoil</a:t>
          </a:r>
          <a:endParaRPr lang="en-US" dirty="0"/>
        </a:p>
      </dgm:t>
    </dgm:pt>
    <dgm:pt modelId="{44FAD44D-1544-4FAB-BFB1-3D3EC5109584}" type="parTrans" cxnId="{B0641AC2-5CC2-4D06-A3F9-433F86273D1B}">
      <dgm:prSet/>
      <dgm:spPr/>
      <dgm:t>
        <a:bodyPr/>
        <a:lstStyle/>
        <a:p>
          <a:endParaRPr lang="en-US"/>
        </a:p>
      </dgm:t>
    </dgm:pt>
    <dgm:pt modelId="{D6B46DBE-01BF-47C3-9DC7-0B7A8C9051B9}" type="sibTrans" cxnId="{B0641AC2-5CC2-4D06-A3F9-433F86273D1B}">
      <dgm:prSet/>
      <dgm:spPr/>
      <dgm:t>
        <a:bodyPr/>
        <a:lstStyle/>
        <a:p>
          <a:endParaRPr lang="en-US"/>
        </a:p>
      </dgm:t>
    </dgm:pt>
    <dgm:pt modelId="{2885EAD2-5849-48C0-9F64-3C5CBC0ABD92}">
      <dgm:prSet phldrT="[Text]"/>
      <dgm:spPr/>
      <dgm:t>
        <a:bodyPr/>
        <a:lstStyle/>
        <a:p>
          <a:r>
            <a:rPr lang="en-US" dirty="0" smtClean="0"/>
            <a:t>IZN of Higher Ed: Who benefits, who is at risk?</a:t>
          </a:r>
          <a:endParaRPr lang="en-US" dirty="0"/>
        </a:p>
      </dgm:t>
    </dgm:pt>
    <dgm:pt modelId="{21D3B60C-E7EA-4D71-B1A2-4ED41B93352B}" type="parTrans" cxnId="{6FD1B99E-905E-4F87-BA66-85EBAA30C61F}">
      <dgm:prSet/>
      <dgm:spPr/>
      <dgm:t>
        <a:bodyPr/>
        <a:lstStyle/>
        <a:p>
          <a:endParaRPr lang="en-US"/>
        </a:p>
      </dgm:t>
    </dgm:pt>
    <dgm:pt modelId="{C4E13730-7506-43FF-90BF-4B18244BC4EA}" type="sibTrans" cxnId="{6FD1B99E-905E-4F87-BA66-85EBAA30C61F}">
      <dgm:prSet/>
      <dgm:spPr/>
      <dgm:t>
        <a:bodyPr/>
        <a:lstStyle/>
        <a:p>
          <a:endParaRPr lang="en-US"/>
        </a:p>
      </dgm:t>
    </dgm:pt>
    <dgm:pt modelId="{144CA448-3170-47AE-B9A4-0DD3376802F0}">
      <dgm:prSet phldrT="[Text]"/>
      <dgm:spPr/>
      <dgm:t>
        <a:bodyPr/>
        <a:lstStyle/>
        <a:p>
          <a:r>
            <a:rPr lang="en-US" dirty="0" smtClean="0"/>
            <a:t>IZN of Higher Ed: The good, the bad and the ugly</a:t>
          </a:r>
          <a:endParaRPr lang="en-US" dirty="0"/>
        </a:p>
      </dgm:t>
    </dgm:pt>
    <dgm:pt modelId="{E15DBFD4-FDEA-4C59-ADBA-F022ADDE08FA}" type="parTrans" cxnId="{099C6837-245E-4705-8C90-32D3B177A9A6}">
      <dgm:prSet/>
      <dgm:spPr/>
      <dgm:t>
        <a:bodyPr/>
        <a:lstStyle/>
        <a:p>
          <a:endParaRPr lang="en-US"/>
        </a:p>
      </dgm:t>
    </dgm:pt>
    <dgm:pt modelId="{7C9EECA1-02EC-4783-BB67-9651AA2B5024}" type="sibTrans" cxnId="{099C6837-245E-4705-8C90-32D3B177A9A6}">
      <dgm:prSet/>
      <dgm:spPr/>
      <dgm:t>
        <a:bodyPr/>
        <a:lstStyle/>
        <a:p>
          <a:endParaRPr lang="en-US"/>
        </a:p>
      </dgm:t>
    </dgm:pt>
    <dgm:pt modelId="{771DBE3B-D766-4F64-BB28-B43A7822E8EF}" type="pres">
      <dgm:prSet presAssocID="{09B76D72-6C78-427E-83BB-6EE3193A12EC}" presName="outerComposite" presStyleCnt="0">
        <dgm:presLayoutVars>
          <dgm:chMax val="2"/>
          <dgm:animLvl val="lvl"/>
          <dgm:resizeHandles val="exact"/>
        </dgm:presLayoutVars>
      </dgm:prSet>
      <dgm:spPr/>
      <dgm:t>
        <a:bodyPr/>
        <a:lstStyle/>
        <a:p>
          <a:endParaRPr lang="en-US"/>
        </a:p>
      </dgm:t>
    </dgm:pt>
    <dgm:pt modelId="{F9778453-7C85-4226-88F0-087BBD6629A6}" type="pres">
      <dgm:prSet presAssocID="{09B76D72-6C78-427E-83BB-6EE3193A12EC}" presName="dummyMaxCanvas" presStyleCnt="0"/>
      <dgm:spPr/>
    </dgm:pt>
    <dgm:pt modelId="{9DE78665-C288-49F0-88ED-06575F581455}" type="pres">
      <dgm:prSet presAssocID="{09B76D72-6C78-427E-83BB-6EE3193A12EC}" presName="parentComposite" presStyleCnt="0"/>
      <dgm:spPr/>
    </dgm:pt>
    <dgm:pt modelId="{F6B36145-4A47-41A9-A326-D5A42DC35106}" type="pres">
      <dgm:prSet presAssocID="{09B76D72-6C78-427E-83BB-6EE3193A12EC}" presName="parent1" presStyleLbl="alignAccFollowNode1" presStyleIdx="0" presStyleCnt="4">
        <dgm:presLayoutVars>
          <dgm:chMax val="4"/>
        </dgm:presLayoutVars>
      </dgm:prSet>
      <dgm:spPr/>
      <dgm:t>
        <a:bodyPr/>
        <a:lstStyle/>
        <a:p>
          <a:endParaRPr lang="en-US"/>
        </a:p>
      </dgm:t>
    </dgm:pt>
    <dgm:pt modelId="{86FAA126-750F-4D31-9C45-C97993842B39}" type="pres">
      <dgm:prSet presAssocID="{09B76D72-6C78-427E-83BB-6EE3193A12EC}" presName="parent2" presStyleLbl="alignAccFollowNode1" presStyleIdx="1" presStyleCnt="4">
        <dgm:presLayoutVars>
          <dgm:chMax val="4"/>
        </dgm:presLayoutVars>
      </dgm:prSet>
      <dgm:spPr/>
      <dgm:t>
        <a:bodyPr/>
        <a:lstStyle/>
        <a:p>
          <a:endParaRPr lang="en-US"/>
        </a:p>
      </dgm:t>
    </dgm:pt>
    <dgm:pt modelId="{B19B7871-A153-4214-B7D1-756BEBAD19F3}" type="pres">
      <dgm:prSet presAssocID="{09B76D72-6C78-427E-83BB-6EE3193A12EC}" presName="childrenComposite" presStyleCnt="0"/>
      <dgm:spPr/>
    </dgm:pt>
    <dgm:pt modelId="{40AF3903-E58F-43E4-A9EE-922717A51F2E}" type="pres">
      <dgm:prSet presAssocID="{09B76D72-6C78-427E-83BB-6EE3193A12EC}" presName="dummyMaxCanvas_ChildArea" presStyleCnt="0"/>
      <dgm:spPr/>
    </dgm:pt>
    <dgm:pt modelId="{AA99AC18-193A-4276-ABE7-A077FAA534DD}" type="pres">
      <dgm:prSet presAssocID="{09B76D72-6C78-427E-83BB-6EE3193A12EC}" presName="fulcrum" presStyleLbl="alignAccFollowNode1" presStyleIdx="2" presStyleCnt="4"/>
      <dgm:spPr/>
    </dgm:pt>
    <dgm:pt modelId="{3072C000-7FF0-4476-BA9F-244D37531037}" type="pres">
      <dgm:prSet presAssocID="{09B76D72-6C78-427E-83BB-6EE3193A12EC}" presName="balance_23" presStyleLbl="alignAccFollowNode1" presStyleIdx="3" presStyleCnt="4">
        <dgm:presLayoutVars>
          <dgm:bulletEnabled val="1"/>
        </dgm:presLayoutVars>
      </dgm:prSet>
      <dgm:spPr/>
    </dgm:pt>
    <dgm:pt modelId="{428296E8-F58D-40E9-8E7B-006324A8B8C1}" type="pres">
      <dgm:prSet presAssocID="{09B76D72-6C78-427E-83BB-6EE3193A12EC}" presName="right_23_1" presStyleLbl="node1" presStyleIdx="0" presStyleCnt="5">
        <dgm:presLayoutVars>
          <dgm:bulletEnabled val="1"/>
        </dgm:presLayoutVars>
      </dgm:prSet>
      <dgm:spPr/>
      <dgm:t>
        <a:bodyPr/>
        <a:lstStyle/>
        <a:p>
          <a:endParaRPr lang="en-US"/>
        </a:p>
      </dgm:t>
    </dgm:pt>
    <dgm:pt modelId="{EEC51671-FA55-48AA-B480-CCD52A5D726B}" type="pres">
      <dgm:prSet presAssocID="{09B76D72-6C78-427E-83BB-6EE3193A12EC}" presName="right_23_2" presStyleLbl="node1" presStyleIdx="1" presStyleCnt="5">
        <dgm:presLayoutVars>
          <dgm:bulletEnabled val="1"/>
        </dgm:presLayoutVars>
      </dgm:prSet>
      <dgm:spPr/>
      <dgm:t>
        <a:bodyPr/>
        <a:lstStyle/>
        <a:p>
          <a:endParaRPr lang="en-US"/>
        </a:p>
      </dgm:t>
    </dgm:pt>
    <dgm:pt modelId="{A6522CCE-47C3-4172-BF93-E7D7C06C382A}" type="pres">
      <dgm:prSet presAssocID="{09B76D72-6C78-427E-83BB-6EE3193A12EC}" presName="right_23_3" presStyleLbl="node1" presStyleIdx="2" presStyleCnt="5">
        <dgm:presLayoutVars>
          <dgm:bulletEnabled val="1"/>
        </dgm:presLayoutVars>
      </dgm:prSet>
      <dgm:spPr/>
      <dgm:t>
        <a:bodyPr/>
        <a:lstStyle/>
        <a:p>
          <a:endParaRPr lang="en-US"/>
        </a:p>
      </dgm:t>
    </dgm:pt>
    <dgm:pt modelId="{BBB5D14F-0F5B-4664-9D81-7B3F0E0F5497}" type="pres">
      <dgm:prSet presAssocID="{09B76D72-6C78-427E-83BB-6EE3193A12EC}" presName="left_23_1" presStyleLbl="node1" presStyleIdx="3" presStyleCnt="5">
        <dgm:presLayoutVars>
          <dgm:bulletEnabled val="1"/>
        </dgm:presLayoutVars>
      </dgm:prSet>
      <dgm:spPr/>
      <dgm:t>
        <a:bodyPr/>
        <a:lstStyle/>
        <a:p>
          <a:endParaRPr lang="en-US"/>
        </a:p>
      </dgm:t>
    </dgm:pt>
    <dgm:pt modelId="{827F83AF-1AAB-4213-BEB2-CE0645A697D0}" type="pres">
      <dgm:prSet presAssocID="{09B76D72-6C78-427E-83BB-6EE3193A12EC}" presName="left_23_2" presStyleLbl="node1" presStyleIdx="4" presStyleCnt="5">
        <dgm:presLayoutVars>
          <dgm:bulletEnabled val="1"/>
        </dgm:presLayoutVars>
      </dgm:prSet>
      <dgm:spPr/>
      <dgm:t>
        <a:bodyPr/>
        <a:lstStyle/>
        <a:p>
          <a:endParaRPr lang="en-US"/>
        </a:p>
      </dgm:t>
    </dgm:pt>
  </dgm:ptLst>
  <dgm:cxnLst>
    <dgm:cxn modelId="{8912F7C0-2746-4A0C-AA0C-634989F6F948}" srcId="{D655E1FC-407D-4FEC-88D4-A5F12AFA1685}" destId="{9D2B5FF6-7E0F-4932-84B4-33B06F03ECD4}" srcOrd="1" destOrd="0" parTransId="{C823E148-D206-44DD-995E-128C90C44BB6}" sibTransId="{92C48BE9-3906-4683-83BC-67AB288E3396}"/>
    <dgm:cxn modelId="{1A136E3A-BCCE-48C6-9596-7068599A9A98}" srcId="{09B76D72-6C78-427E-83BB-6EE3193A12EC}" destId="{FFAB0648-1043-4EC5-B26D-423629DD5128}" srcOrd="1" destOrd="0" parTransId="{4B3F2CF1-D0E7-47D3-B5E1-A4C482AD861C}" sibTransId="{0545288A-4F5D-41C5-A161-9584284FA751}"/>
    <dgm:cxn modelId="{D48EB729-E13B-44AF-8E1B-E6F56B154559}" type="presOf" srcId="{D655E1FC-407D-4FEC-88D4-A5F12AFA1685}" destId="{F6B36145-4A47-41A9-A326-D5A42DC35106}" srcOrd="0" destOrd="0" presId="urn:microsoft.com/office/officeart/2005/8/layout/balance1"/>
    <dgm:cxn modelId="{02BE6FDA-3810-4732-B6FD-3A1FD6ABFED6}" type="presOf" srcId="{2885EAD2-5849-48C0-9F64-3C5CBC0ABD92}" destId="{EEC51671-FA55-48AA-B480-CCD52A5D726B}" srcOrd="0" destOrd="0" presId="urn:microsoft.com/office/officeart/2005/8/layout/balance1"/>
    <dgm:cxn modelId="{099C6837-245E-4705-8C90-32D3B177A9A6}" srcId="{FFAB0648-1043-4EC5-B26D-423629DD5128}" destId="{144CA448-3170-47AE-B9A4-0DD3376802F0}" srcOrd="2" destOrd="0" parTransId="{E15DBFD4-FDEA-4C59-ADBA-F022ADDE08FA}" sibTransId="{7C9EECA1-02EC-4783-BB67-9651AA2B5024}"/>
    <dgm:cxn modelId="{265E1EAF-EB41-403C-ABC6-4176C1D63E52}" srcId="{09B76D72-6C78-427E-83BB-6EE3193A12EC}" destId="{D655E1FC-407D-4FEC-88D4-A5F12AFA1685}" srcOrd="0" destOrd="0" parTransId="{06AFCB5F-A72B-4707-9677-54232EEB5032}" sibTransId="{3A4AB427-0D44-429B-8FB0-30EB2DA65F5A}"/>
    <dgm:cxn modelId="{FBEE6042-4186-4CF4-8ED7-52857000A0C5}" type="presOf" srcId="{144CA448-3170-47AE-B9A4-0DD3376802F0}" destId="{A6522CCE-47C3-4172-BF93-E7D7C06C382A}" srcOrd="0" destOrd="0" presId="urn:microsoft.com/office/officeart/2005/8/layout/balance1"/>
    <dgm:cxn modelId="{C92873C8-D8B4-41A4-970F-F16C6C35E87A}" srcId="{D655E1FC-407D-4FEC-88D4-A5F12AFA1685}" destId="{47C2DFC6-5B84-4962-9A80-945ABE9D7CA9}" srcOrd="0" destOrd="0" parTransId="{F12A2DB3-5A40-4F95-AE27-4CAA7EBCD1E4}" sibTransId="{CA14C6E2-A882-4F40-B3C0-22C85C6165A3}"/>
    <dgm:cxn modelId="{C4D1B736-F82C-4F25-8628-92A6D6F99CCA}" type="presOf" srcId="{75D172CB-078B-4C3B-90C4-4956DDD552FA}" destId="{428296E8-F58D-40E9-8E7B-006324A8B8C1}" srcOrd="0" destOrd="0" presId="urn:microsoft.com/office/officeart/2005/8/layout/balance1"/>
    <dgm:cxn modelId="{85F4F1AE-9D8A-47C9-ACAF-73E67DD99E44}" type="presOf" srcId="{09B76D72-6C78-427E-83BB-6EE3193A12EC}" destId="{771DBE3B-D766-4F64-BB28-B43A7822E8EF}" srcOrd="0" destOrd="0" presId="urn:microsoft.com/office/officeart/2005/8/layout/balance1"/>
    <dgm:cxn modelId="{E6A45692-01D2-4FA3-8258-7CFCEAF3BA3D}" type="presOf" srcId="{9D2B5FF6-7E0F-4932-84B4-33B06F03ECD4}" destId="{827F83AF-1AAB-4213-BEB2-CE0645A697D0}" srcOrd="0" destOrd="0" presId="urn:microsoft.com/office/officeart/2005/8/layout/balance1"/>
    <dgm:cxn modelId="{B0641AC2-5CC2-4D06-A3F9-433F86273D1B}" srcId="{FFAB0648-1043-4EC5-B26D-423629DD5128}" destId="{75D172CB-078B-4C3B-90C4-4956DDD552FA}" srcOrd="0" destOrd="0" parTransId="{44FAD44D-1544-4FAB-BFB1-3D3EC5109584}" sibTransId="{D6B46DBE-01BF-47C3-9DC7-0B7A8C9051B9}"/>
    <dgm:cxn modelId="{6FD1B99E-905E-4F87-BA66-85EBAA30C61F}" srcId="{FFAB0648-1043-4EC5-B26D-423629DD5128}" destId="{2885EAD2-5849-48C0-9F64-3C5CBC0ABD92}" srcOrd="1" destOrd="0" parTransId="{21D3B60C-E7EA-4D71-B1A2-4ED41B93352B}" sibTransId="{C4E13730-7506-43FF-90BF-4B18244BC4EA}"/>
    <dgm:cxn modelId="{E6B46C7F-10CC-42BC-841B-D190B699F344}" type="presOf" srcId="{47C2DFC6-5B84-4962-9A80-945ABE9D7CA9}" destId="{BBB5D14F-0F5B-4664-9D81-7B3F0E0F5497}" srcOrd="0" destOrd="0" presId="urn:microsoft.com/office/officeart/2005/8/layout/balance1"/>
    <dgm:cxn modelId="{CF05EDAD-DB4A-4177-A912-A9363DB54830}" type="presOf" srcId="{FFAB0648-1043-4EC5-B26D-423629DD5128}" destId="{86FAA126-750F-4D31-9C45-C97993842B39}" srcOrd="0" destOrd="0" presId="urn:microsoft.com/office/officeart/2005/8/layout/balance1"/>
    <dgm:cxn modelId="{6BE15DCD-BF11-4082-AD3F-46D56E0675E4}" type="presParOf" srcId="{771DBE3B-D766-4F64-BB28-B43A7822E8EF}" destId="{F9778453-7C85-4226-88F0-087BBD6629A6}" srcOrd="0" destOrd="0" presId="urn:microsoft.com/office/officeart/2005/8/layout/balance1"/>
    <dgm:cxn modelId="{7782FA03-ACA0-4199-90B8-53C56214E1C1}" type="presParOf" srcId="{771DBE3B-D766-4F64-BB28-B43A7822E8EF}" destId="{9DE78665-C288-49F0-88ED-06575F581455}" srcOrd="1" destOrd="0" presId="urn:microsoft.com/office/officeart/2005/8/layout/balance1"/>
    <dgm:cxn modelId="{62DC8791-47D2-4AC2-8760-8C5BF59869CA}" type="presParOf" srcId="{9DE78665-C288-49F0-88ED-06575F581455}" destId="{F6B36145-4A47-41A9-A326-D5A42DC35106}" srcOrd="0" destOrd="0" presId="urn:microsoft.com/office/officeart/2005/8/layout/balance1"/>
    <dgm:cxn modelId="{28DE5765-34D5-465F-BC61-200A47E65FB0}" type="presParOf" srcId="{9DE78665-C288-49F0-88ED-06575F581455}" destId="{86FAA126-750F-4D31-9C45-C97993842B39}" srcOrd="1" destOrd="0" presId="urn:microsoft.com/office/officeart/2005/8/layout/balance1"/>
    <dgm:cxn modelId="{663F20E3-7D3B-42C7-9B01-1193C01CD9DD}" type="presParOf" srcId="{771DBE3B-D766-4F64-BB28-B43A7822E8EF}" destId="{B19B7871-A153-4214-B7D1-756BEBAD19F3}" srcOrd="2" destOrd="0" presId="urn:microsoft.com/office/officeart/2005/8/layout/balance1"/>
    <dgm:cxn modelId="{0A2A0575-8DD1-495D-861A-E174A6DD7C40}" type="presParOf" srcId="{B19B7871-A153-4214-B7D1-756BEBAD19F3}" destId="{40AF3903-E58F-43E4-A9EE-922717A51F2E}" srcOrd="0" destOrd="0" presId="urn:microsoft.com/office/officeart/2005/8/layout/balance1"/>
    <dgm:cxn modelId="{C535BE33-D66A-442D-B40A-FEF4BB339A06}" type="presParOf" srcId="{B19B7871-A153-4214-B7D1-756BEBAD19F3}" destId="{AA99AC18-193A-4276-ABE7-A077FAA534DD}" srcOrd="1" destOrd="0" presId="urn:microsoft.com/office/officeart/2005/8/layout/balance1"/>
    <dgm:cxn modelId="{F9D724F8-8454-4DFD-AD03-6ABD5AE69B5B}" type="presParOf" srcId="{B19B7871-A153-4214-B7D1-756BEBAD19F3}" destId="{3072C000-7FF0-4476-BA9F-244D37531037}" srcOrd="2" destOrd="0" presId="urn:microsoft.com/office/officeart/2005/8/layout/balance1"/>
    <dgm:cxn modelId="{F3AEA9E5-E407-418F-A26B-599D34F564A5}" type="presParOf" srcId="{B19B7871-A153-4214-B7D1-756BEBAD19F3}" destId="{428296E8-F58D-40E9-8E7B-006324A8B8C1}" srcOrd="3" destOrd="0" presId="urn:microsoft.com/office/officeart/2005/8/layout/balance1"/>
    <dgm:cxn modelId="{EB468589-0803-4EBF-903D-8DA2721CE549}" type="presParOf" srcId="{B19B7871-A153-4214-B7D1-756BEBAD19F3}" destId="{EEC51671-FA55-48AA-B480-CCD52A5D726B}" srcOrd="4" destOrd="0" presId="urn:microsoft.com/office/officeart/2005/8/layout/balance1"/>
    <dgm:cxn modelId="{99B66EFD-06AA-4FAA-98FA-A8F3BF2F1540}" type="presParOf" srcId="{B19B7871-A153-4214-B7D1-756BEBAD19F3}" destId="{A6522CCE-47C3-4172-BF93-E7D7C06C382A}" srcOrd="5" destOrd="0" presId="urn:microsoft.com/office/officeart/2005/8/layout/balance1"/>
    <dgm:cxn modelId="{82EB4D4A-4A7F-4629-9335-CAEA0D4BBD8A}" type="presParOf" srcId="{B19B7871-A153-4214-B7D1-756BEBAD19F3}" destId="{BBB5D14F-0F5B-4664-9D81-7B3F0E0F5497}" srcOrd="6" destOrd="0" presId="urn:microsoft.com/office/officeart/2005/8/layout/balance1"/>
    <dgm:cxn modelId="{27C9C701-B0D9-40E1-87CA-288237E711B0}" type="presParOf" srcId="{B19B7871-A153-4214-B7D1-756BEBAD19F3}" destId="{827F83AF-1AAB-4213-BEB2-CE0645A697D0}" srcOrd="7"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0072BE-46E4-420D-9E00-388852B05EDB}" type="datetimeFigureOut">
              <a:rPr lang="en-US" smtClean="0"/>
              <a:pPr/>
              <a:t>12/12/2013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B441C8-67F5-43E1-A0CC-7C61A2336464}" type="slidenum">
              <a:rPr lang="en-US" smtClean="0"/>
              <a:pPr/>
              <a:t>‹#›</a:t>
            </a:fld>
            <a:endParaRPr lang="en-US"/>
          </a:p>
        </p:txBody>
      </p:sp>
    </p:spTree>
    <p:extLst>
      <p:ext uri="{BB962C8B-B14F-4D97-AF65-F5344CB8AC3E}">
        <p14:creationId xmlns:p14="http://schemas.microsoft.com/office/powerpoint/2010/main" val="1487375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 so long ago, international education meant Junior Year Abroad programs</a:t>
            </a:r>
            <a:endParaRPr lang="en-US" dirty="0"/>
          </a:p>
        </p:txBody>
      </p:sp>
      <p:sp>
        <p:nvSpPr>
          <p:cNvPr id="4" name="Slide Number Placeholder 3"/>
          <p:cNvSpPr>
            <a:spLocks noGrp="1"/>
          </p:cNvSpPr>
          <p:nvPr>
            <p:ph type="sldNum" sz="quarter" idx="10"/>
          </p:nvPr>
        </p:nvSpPr>
        <p:spPr/>
        <p:txBody>
          <a:bodyPr/>
          <a:lstStyle/>
          <a:p>
            <a:fld id="{488F4006-4BEB-4839-A884-AE36EE9A903D}"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E8CAF765-A84E-4AD3-A30E-D59ABBA8202D}" type="slidenum">
              <a:rPr lang="en-US" smtClean="0">
                <a:latin typeface="Tahoma" pitchFamily="34" charset="0"/>
                <a:cs typeface="Tahoma" pitchFamily="34" charset="0"/>
              </a:rPr>
              <a:pPr/>
              <a:t>32</a:t>
            </a:fld>
            <a:endParaRPr lang="en-US" smtClean="0">
              <a:latin typeface="Tahoma" pitchFamily="34" charset="0"/>
              <a:cs typeface="Tahoma" pitchFamily="34"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p:spPr>
        <p:txBody>
          <a:bodyPr/>
          <a:lstStyle/>
          <a:p>
            <a:r>
              <a:rPr lang="en-US" smtClean="0"/>
              <a:t>Our biggest and the model that inspired the others.</a:t>
            </a:r>
          </a:p>
          <a:p>
            <a:r>
              <a:rPr lang="en-US" smtClean="0"/>
              <a:t>Grew from small student exchange in 1989 to:</a:t>
            </a:r>
          </a:p>
          <a:p>
            <a:r>
              <a:rPr lang="en-US" smtClean="0"/>
              <a:t>2 hospitals, 26 clinics, 8 farms,  craft workshop, orphanages, food distribution center</a:t>
            </a:r>
          </a:p>
          <a:p>
            <a:r>
              <a:rPr lang="en-US" smtClean="0"/>
              <a:t>Treating 80,000 HIV/AIDS patients a year</a:t>
            </a:r>
          </a:p>
          <a:p>
            <a:r>
              <a:rPr lang="en-US" smtClean="0"/>
              <a:t>Exchanging 20 faculty and 50 students annually</a:t>
            </a:r>
          </a:p>
          <a:p>
            <a:r>
              <a:rPr lang="en-US" smtClean="0"/>
              <a:t>Projects in Education, Social Work, Social Sciences, Law, Informatics, Physical Ed, Engineering, Business, Nursing</a:t>
            </a:r>
          </a:p>
          <a:p>
            <a:r>
              <a:rPr lang="en-US" smtClean="0"/>
              <a:t>Engagement of dozens of community organizations in Indiana and Kenya</a:t>
            </a:r>
          </a:p>
          <a:p>
            <a:r>
              <a:rPr lang="en-US" smtClean="0"/>
              <a:t>Over $100 million in grants</a:t>
            </a:r>
          </a:p>
          <a:p>
            <a:r>
              <a:rPr lang="en-US" smtClean="0"/>
              <a:t>Dean of Medical School: most important thing about the partnership – come back better doctors.</a:t>
            </a:r>
          </a:p>
          <a:p>
            <a:endParaRPr lang="en-US" smtClean="0"/>
          </a:p>
          <a:p>
            <a:endParaRPr lang="en-US" smtClean="0"/>
          </a:p>
        </p:txBody>
      </p:sp>
      <p:sp>
        <p:nvSpPr>
          <p:cNvPr id="128004" name="Slide Number Placeholder 3"/>
          <p:cNvSpPr>
            <a:spLocks noGrp="1"/>
          </p:cNvSpPr>
          <p:nvPr>
            <p:ph type="sldNum" sz="quarter" idx="5"/>
          </p:nvPr>
        </p:nvSpPr>
        <p:spPr>
          <a:noFill/>
        </p:spPr>
        <p:txBody>
          <a:bodyPr/>
          <a:lstStyle/>
          <a:p>
            <a:fld id="{4C5746D2-8693-4A4D-BD89-471055C61797}" type="slidenum">
              <a:rPr lang="en-US" smtClean="0"/>
              <a:pPr/>
              <a:t>33</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era of the Ivory Tower is over.</a:t>
            </a:r>
            <a:endParaRPr lang="en-US" dirty="0"/>
          </a:p>
        </p:txBody>
      </p:sp>
      <p:sp>
        <p:nvSpPr>
          <p:cNvPr id="4" name="Slide Number Placeholder 3"/>
          <p:cNvSpPr>
            <a:spLocks noGrp="1"/>
          </p:cNvSpPr>
          <p:nvPr>
            <p:ph type="sldNum" sz="quarter" idx="10"/>
          </p:nvPr>
        </p:nvSpPr>
        <p:spPr/>
        <p:txBody>
          <a:bodyPr/>
          <a:lstStyle/>
          <a:p>
            <a:fld id="{488F4006-4BEB-4839-A884-AE36EE9A903D}"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r>
              <a:rPr lang="en-US" dirty="0" smtClean="0"/>
              <a:t>This is the world in which our institutions now operate, and we must reshape them for it.</a:t>
            </a:r>
          </a:p>
          <a:p>
            <a:endParaRPr lang="en-US" dirty="0" smtClean="0"/>
          </a:p>
          <a:p>
            <a:r>
              <a:rPr lang="en-US" dirty="0" smtClean="0"/>
              <a:t>A reorganization in which campus walls, both ivy-covered and red-brick, are disintegrating.</a:t>
            </a:r>
          </a:p>
          <a:p>
            <a:r>
              <a:rPr lang="en-US" dirty="0" smtClean="0"/>
              <a:t>It is hard for us to think beyond the boundaries and the terminology that characterized a less interdependent system of higher education.</a:t>
            </a:r>
          </a:p>
          <a:p>
            <a:r>
              <a:rPr lang="en-US" dirty="0" smtClean="0"/>
              <a:t>But we must do so.</a:t>
            </a:r>
          </a:p>
        </p:txBody>
      </p:sp>
      <p:sp>
        <p:nvSpPr>
          <p:cNvPr id="103428" name="Slide Number Placeholder 3"/>
          <p:cNvSpPr>
            <a:spLocks noGrp="1"/>
          </p:cNvSpPr>
          <p:nvPr>
            <p:ph type="sldNum" sz="quarter" idx="5"/>
          </p:nvPr>
        </p:nvSpPr>
        <p:spPr>
          <a:noFill/>
        </p:spPr>
        <p:txBody>
          <a:bodyPr/>
          <a:lstStyle/>
          <a:p>
            <a:fld id="{7D1C8E9F-1905-432D-A476-12746469DC6D}" type="slidenum">
              <a:rPr lang="en-US" smtClean="0"/>
              <a:pPr/>
              <a:t>8</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sands are shifting, the sea is changing</a:t>
            </a:r>
          </a:p>
          <a:p>
            <a:r>
              <a:rPr lang="en-US" sz="1200" kern="1200" dirty="0" smtClean="0">
                <a:solidFill>
                  <a:schemeClr val="tx1"/>
                </a:solidFill>
                <a:latin typeface="+mn-lt"/>
                <a:ea typeface="+mn-ea"/>
                <a:cs typeface="+mn-cs"/>
              </a:rPr>
              <a:t>we are straining to understand what is happening, </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to recast our activities accordingly</a:t>
            </a:r>
          </a:p>
          <a:p>
            <a:r>
              <a:rPr lang="en-US" sz="1200" kern="1200" dirty="0" smtClean="0">
                <a:solidFill>
                  <a:schemeClr val="tx1"/>
                </a:solidFill>
                <a:latin typeface="+mn-lt"/>
                <a:ea typeface="+mn-ea"/>
                <a:cs typeface="+mn-cs"/>
              </a:rPr>
              <a:t>Very quickly, IZN moved from side activity to central one</a:t>
            </a:r>
          </a:p>
          <a:p>
            <a:r>
              <a:rPr lang="en-US" sz="1200" kern="1200" dirty="0" smtClean="0">
                <a:solidFill>
                  <a:schemeClr val="tx1"/>
                </a:solidFill>
                <a:latin typeface="+mn-lt"/>
                <a:ea typeface="+mn-ea"/>
                <a:cs typeface="+mn-cs"/>
              </a:rPr>
              <a:t>New players entered the discussions on campus</a:t>
            </a:r>
          </a:p>
          <a:p>
            <a:r>
              <a:rPr lang="en-US" sz="1200" kern="1200" dirty="0" smtClean="0">
                <a:solidFill>
                  <a:schemeClr val="tx1"/>
                </a:solidFill>
                <a:latin typeface="+mn-lt"/>
                <a:ea typeface="+mn-ea"/>
                <a:cs typeface="+mn-cs"/>
              </a:rPr>
              <a:t>New goals were put forth – some at odds with long-standing ones</a:t>
            </a:r>
          </a:p>
          <a:p>
            <a:r>
              <a:rPr lang="en-US" sz="1200" kern="1200" dirty="0" smtClean="0">
                <a:solidFill>
                  <a:schemeClr val="tx1"/>
                </a:solidFill>
                <a:latin typeface="+mn-lt"/>
                <a:ea typeface="+mn-ea"/>
                <a:cs typeface="+mn-cs"/>
              </a:rPr>
              <a:t>Institutions recast their missions to include global impact and positioning</a:t>
            </a:r>
          </a:p>
          <a:p>
            <a:r>
              <a:rPr lang="en-US" sz="1200" kern="1200" dirty="0" smtClean="0">
                <a:solidFill>
                  <a:schemeClr val="tx1"/>
                </a:solidFill>
                <a:latin typeface="+mn-lt"/>
                <a:ea typeface="+mn-ea"/>
                <a:cs typeface="+mn-cs"/>
              </a:rPr>
              <a:t>Recruiting of international students reached new levels</a:t>
            </a:r>
          </a:p>
          <a:p>
            <a:r>
              <a:rPr lang="en-US" sz="1200" kern="1200" dirty="0" smtClean="0">
                <a:solidFill>
                  <a:schemeClr val="tx1"/>
                </a:solidFill>
                <a:latin typeface="+mn-lt"/>
                <a:ea typeface="+mn-ea"/>
                <a:cs typeface="+mn-cs"/>
              </a:rPr>
              <a:t>Governments came to recognize the importance of IZN for public</a:t>
            </a:r>
            <a:r>
              <a:rPr lang="en-US" sz="1200" kern="1200" baseline="0" dirty="0" smtClean="0">
                <a:solidFill>
                  <a:schemeClr val="tx1"/>
                </a:solidFill>
                <a:latin typeface="+mn-lt"/>
                <a:ea typeface="+mn-ea"/>
                <a:cs typeface="+mn-cs"/>
              </a:rPr>
              <a:t> diplomacy</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88F4006-4BEB-4839-A884-AE36EE9A903D}" type="slidenum">
              <a:rPr lang="en-US" smtClean="0"/>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name a few</a:t>
            </a:r>
            <a:endParaRPr lang="en-US" dirty="0"/>
          </a:p>
        </p:txBody>
      </p:sp>
      <p:sp>
        <p:nvSpPr>
          <p:cNvPr id="4" name="Slide Number Placeholder 3"/>
          <p:cNvSpPr>
            <a:spLocks noGrp="1"/>
          </p:cNvSpPr>
          <p:nvPr>
            <p:ph type="sldNum" sz="quarter" idx="10"/>
          </p:nvPr>
        </p:nvSpPr>
        <p:spPr/>
        <p:txBody>
          <a:bodyPr/>
          <a:lstStyle/>
          <a:p>
            <a:fld id="{488F4006-4BEB-4839-A884-AE36EE9A903D}" type="slidenum">
              <a:rPr lang="en-US" smtClean="0"/>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Challenges are many; but so are the opportunities to do something transformational, liberating,</a:t>
            </a:r>
            <a:r>
              <a:rPr lang="en-US" baseline="0" dirty="0" smtClean="0"/>
              <a:t> invigorating</a:t>
            </a:r>
            <a:endParaRPr lang="en-US" dirty="0"/>
          </a:p>
        </p:txBody>
      </p:sp>
      <p:sp>
        <p:nvSpPr>
          <p:cNvPr id="4" name="Slide Number Placeholder 3"/>
          <p:cNvSpPr>
            <a:spLocks noGrp="1"/>
          </p:cNvSpPr>
          <p:nvPr>
            <p:ph type="sldNum" sz="quarter" idx="10"/>
          </p:nvPr>
        </p:nvSpPr>
        <p:spPr/>
        <p:txBody>
          <a:bodyPr/>
          <a:lstStyle/>
          <a:p>
            <a:fld id="{488F4006-4BEB-4839-A884-AE36EE9A903D}" type="slidenum">
              <a:rPr lang="en-US" smtClean="0"/>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t>This continuum identifies an important dimension of partnerships.</a:t>
            </a:r>
          </a:p>
          <a:p>
            <a:pPr eaLnBrk="1" hangingPunct="1"/>
            <a:r>
              <a:rPr lang="en-US" dirty="0" smtClean="0"/>
              <a:t>Borrowing from the literature on service learning  (</a:t>
            </a:r>
            <a:r>
              <a:rPr lang="en-US" dirty="0" err="1" smtClean="0"/>
              <a:t>Enos</a:t>
            </a:r>
            <a:r>
              <a:rPr lang="en-US" dirty="0" smtClean="0"/>
              <a:t> and Morton 2002) .</a:t>
            </a:r>
          </a:p>
          <a:p>
            <a:pPr eaLnBrk="1" hangingPunct="1"/>
            <a:r>
              <a:rPr lang="en-US" dirty="0" smtClean="0"/>
              <a:t>Institutions need partnerships of both types for they serve different purposes. </a:t>
            </a:r>
          </a:p>
          <a:p>
            <a:pPr eaLnBrk="1" hangingPunct="1"/>
            <a:r>
              <a:rPr lang="en-US" dirty="0" smtClean="0"/>
              <a:t>But for maximum institutional impact, and for forming new kinds of global academic linkages, transformative partnerships are best. </a:t>
            </a:r>
          </a:p>
          <a:p>
            <a:endParaRPr lang="en-US" dirty="0"/>
          </a:p>
        </p:txBody>
      </p:sp>
      <p:sp>
        <p:nvSpPr>
          <p:cNvPr id="4" name="Slide Number Placeholder 3"/>
          <p:cNvSpPr>
            <a:spLocks noGrp="1"/>
          </p:cNvSpPr>
          <p:nvPr>
            <p:ph type="sldNum" sz="quarter" idx="10"/>
          </p:nvPr>
        </p:nvSpPr>
        <p:spPr/>
        <p:txBody>
          <a:bodyPr/>
          <a:lstStyle/>
          <a:p>
            <a:fld id="{488F4006-4BEB-4839-A884-AE36EE9A903D}" type="slidenum">
              <a:rPr lang="en-US" smtClean="0"/>
              <a:pPr/>
              <a:t>19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28DCB9-B801-4066-9E93-08A96BD8486C}" type="datetimeFigureOut">
              <a:rPr lang="en-US" smtClean="0"/>
              <a:pPr/>
              <a:t>12/12/2013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571415-0894-47F8-B15A-169A5A4C874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28DCB9-B801-4066-9E93-08A96BD8486C}" type="datetimeFigureOut">
              <a:rPr lang="en-US" smtClean="0"/>
              <a:pPr/>
              <a:t>12/12/2013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571415-0894-47F8-B15A-169A5A4C874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28DCB9-B801-4066-9E93-08A96BD8486C}" type="datetimeFigureOut">
              <a:rPr lang="en-US" smtClean="0"/>
              <a:pPr/>
              <a:t>12/12/2013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571415-0894-47F8-B15A-169A5A4C874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2147888"/>
            <a:ext cx="777240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F269E8-1EDA-4474-AE28-9EE1C3A1FACD}"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28DCB9-B801-4066-9E93-08A96BD8486C}" type="datetimeFigureOut">
              <a:rPr lang="en-US" smtClean="0"/>
              <a:pPr/>
              <a:t>12/12/2013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571415-0894-47F8-B15A-169A5A4C874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28DCB9-B801-4066-9E93-08A96BD8486C}" type="datetimeFigureOut">
              <a:rPr lang="en-US" smtClean="0"/>
              <a:pPr/>
              <a:t>12/12/2013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571415-0894-47F8-B15A-169A5A4C874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28DCB9-B801-4066-9E93-08A96BD8486C}" type="datetimeFigureOut">
              <a:rPr lang="en-US" smtClean="0"/>
              <a:pPr/>
              <a:t>12/12/2013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571415-0894-47F8-B15A-169A5A4C874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28DCB9-B801-4066-9E93-08A96BD8486C}" type="datetimeFigureOut">
              <a:rPr lang="en-US" smtClean="0"/>
              <a:pPr/>
              <a:t>12/12/2013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571415-0894-47F8-B15A-169A5A4C874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28DCB9-B801-4066-9E93-08A96BD8486C}" type="datetimeFigureOut">
              <a:rPr lang="en-US" smtClean="0"/>
              <a:pPr/>
              <a:t>12/12/2013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571415-0894-47F8-B15A-169A5A4C874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28DCB9-B801-4066-9E93-08A96BD8486C}" type="datetimeFigureOut">
              <a:rPr lang="en-US" smtClean="0"/>
              <a:pPr/>
              <a:t>12/12/2013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571415-0894-47F8-B15A-169A5A4C874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28DCB9-B801-4066-9E93-08A96BD8486C}" type="datetimeFigureOut">
              <a:rPr lang="en-US" smtClean="0"/>
              <a:pPr/>
              <a:t>12/12/2013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571415-0894-47F8-B15A-169A5A4C874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28DCB9-B801-4066-9E93-08A96BD8486C}" type="datetimeFigureOut">
              <a:rPr lang="en-US" smtClean="0"/>
              <a:pPr/>
              <a:t>12/12/2013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571415-0894-47F8-B15A-169A5A4C874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28DCB9-B801-4066-9E93-08A96BD8486C}" type="datetimeFigureOut">
              <a:rPr lang="en-US" smtClean="0"/>
              <a:pPr/>
              <a:t>12/12/2013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571415-0894-47F8-B15A-169A5A4C874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campusinternationalization.or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23.xml.rels><?xml version="1.0" encoding="UTF-8" standalone="yes"?>
<Relationships xmlns="http://schemas.openxmlformats.org/package/2006/relationships"><Relationship Id="rId2" Type="http://schemas.openxmlformats.org/officeDocument/2006/relationships/hyperlink" Target="http://www.iau-aiu.net/sites/all/files/Affirming_Academic_Values_in_Internationalization_of_Higher_Education.pd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200" u="sng" dirty="0" smtClean="0">
                <a:solidFill>
                  <a:schemeClr val="tx2"/>
                </a:solidFill>
              </a:rPr>
              <a:t>Academic Internationalization in the 21st Century</a:t>
            </a:r>
            <a:r>
              <a:rPr lang="en-US" sz="3200" dirty="0" smtClean="0"/>
              <a:t>: </a:t>
            </a:r>
            <a:br>
              <a:rPr lang="en-US" sz="3200" dirty="0" smtClean="0"/>
            </a:br>
            <a:r>
              <a:rPr lang="en-US" sz="3200" u="sng" dirty="0" smtClean="0">
                <a:solidFill>
                  <a:schemeClr val="tx2"/>
                </a:solidFill>
              </a:rPr>
              <a:t>Comprehensive, Engaged, Collaborative</a:t>
            </a:r>
            <a:endParaRPr lang="en-US" sz="3200" u="sng" dirty="0">
              <a:solidFill>
                <a:schemeClr val="tx2"/>
              </a:solidFill>
            </a:endParaRPr>
          </a:p>
        </p:txBody>
      </p:sp>
      <p:sp>
        <p:nvSpPr>
          <p:cNvPr id="3" name="Subtitle 2"/>
          <p:cNvSpPr>
            <a:spLocks noGrp="1"/>
          </p:cNvSpPr>
          <p:nvPr>
            <p:ph type="subTitle" idx="1"/>
          </p:nvPr>
        </p:nvSpPr>
        <p:spPr/>
        <p:txBody>
          <a:bodyPr>
            <a:normAutofit fontScale="77500" lnSpcReduction="20000"/>
          </a:bodyPr>
          <a:lstStyle/>
          <a:p>
            <a:r>
              <a:rPr lang="en-US" sz="2800" i="1" dirty="0" smtClean="0"/>
              <a:t>Susan Buck Sutton</a:t>
            </a:r>
          </a:p>
          <a:p>
            <a:r>
              <a:rPr lang="en-US" sz="2800" i="1" dirty="0" smtClean="0"/>
              <a:t>Senior Advisor for International Initiatives,</a:t>
            </a:r>
          </a:p>
          <a:p>
            <a:r>
              <a:rPr lang="en-US" sz="2800" i="1" dirty="0" smtClean="0"/>
              <a:t>Bryn </a:t>
            </a:r>
            <a:r>
              <a:rPr lang="en-US" sz="2800" i="1" dirty="0" err="1" smtClean="0"/>
              <a:t>Mawr</a:t>
            </a:r>
            <a:r>
              <a:rPr lang="en-US" sz="2800" i="1" dirty="0" smtClean="0"/>
              <a:t> College</a:t>
            </a:r>
          </a:p>
          <a:p>
            <a:r>
              <a:rPr lang="en-US" sz="2800" i="1" dirty="0" smtClean="0"/>
              <a:t>Associate Vice President for International Affairs (</a:t>
            </a:r>
            <a:r>
              <a:rPr lang="en-US" sz="2800" i="1" dirty="0" err="1" smtClean="0"/>
              <a:t>Emerita</a:t>
            </a:r>
            <a:r>
              <a:rPr lang="en-US" sz="2800" i="1" dirty="0" smtClean="0"/>
              <a:t>), Indiana University</a:t>
            </a:r>
            <a:endParaRPr lang="en-US" sz="2800"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smtClean="0"/>
              <a:t>ACE Mapping Survey 2012</a:t>
            </a:r>
            <a:endParaRPr lang="en-US" u="sng" dirty="0"/>
          </a:p>
        </p:txBody>
      </p:sp>
      <p:sp>
        <p:nvSpPr>
          <p:cNvPr id="3" name="Content Placeholder 2"/>
          <p:cNvSpPr>
            <a:spLocks noGrp="1"/>
          </p:cNvSpPr>
          <p:nvPr>
            <p:ph idx="1"/>
          </p:nvPr>
        </p:nvSpPr>
        <p:spPr/>
        <p:txBody>
          <a:bodyPr>
            <a:normAutofit/>
          </a:bodyPr>
          <a:lstStyle/>
          <a:p>
            <a:pPr>
              <a:buNone/>
            </a:pPr>
            <a:r>
              <a:rPr lang="en-US" dirty="0" smtClean="0"/>
              <a:t>						</a:t>
            </a:r>
            <a:r>
              <a:rPr lang="en-US" u="sng" dirty="0" err="1" smtClean="0"/>
              <a:t>Univs</a:t>
            </a:r>
            <a:r>
              <a:rPr lang="en-US" u="sng" dirty="0" smtClean="0"/>
              <a:t>.</a:t>
            </a:r>
            <a:r>
              <a:rPr lang="en-US" dirty="0" smtClean="0"/>
              <a:t> 	</a:t>
            </a:r>
            <a:r>
              <a:rPr lang="en-US" u="sng" dirty="0" smtClean="0"/>
              <a:t>Colleges</a:t>
            </a:r>
            <a:endParaRPr lang="en-US" dirty="0" smtClean="0"/>
          </a:p>
          <a:p>
            <a:pPr>
              <a:buNone/>
            </a:pPr>
            <a:endParaRPr lang="en-US" sz="2400" dirty="0" smtClean="0"/>
          </a:p>
          <a:p>
            <a:pPr>
              <a:buNone/>
            </a:pPr>
            <a:r>
              <a:rPr lang="en-US" sz="2400" dirty="0" smtClean="0"/>
              <a:t>Mission refers to IZN or IE		54%		42%</a:t>
            </a:r>
          </a:p>
          <a:p>
            <a:pPr>
              <a:buNone/>
            </a:pPr>
            <a:r>
              <a:rPr lang="en-US" sz="2400" dirty="0" smtClean="0"/>
              <a:t>IE one of top 5 priorities		60%		48%</a:t>
            </a:r>
          </a:p>
          <a:p>
            <a:pPr>
              <a:buNone/>
            </a:pPr>
            <a:r>
              <a:rPr lang="en-US" sz="2400" dirty="0" smtClean="0"/>
              <a:t>Has separate IZN Plan			55%		28%</a:t>
            </a:r>
          </a:p>
          <a:p>
            <a:pPr>
              <a:buNone/>
            </a:pPr>
            <a:r>
              <a:rPr lang="en-US" sz="2400" dirty="0" err="1" smtClean="0"/>
              <a:t>Curr</a:t>
            </a:r>
            <a:r>
              <a:rPr lang="en-US" sz="2400" dirty="0" smtClean="0"/>
              <a:t>. IZN initiatives under way	90%		67%</a:t>
            </a:r>
          </a:p>
          <a:p>
            <a:pPr>
              <a:buNone/>
            </a:pPr>
            <a:r>
              <a:rPr lang="en-US" sz="2400" dirty="0" smtClean="0"/>
              <a:t>Recently increased funding for IZN	63%		51%</a:t>
            </a:r>
          </a:p>
          <a:p>
            <a:pPr>
              <a:buNone/>
            </a:pPr>
            <a:endParaRPr lang="en-US" dirty="0"/>
          </a:p>
        </p:txBody>
      </p:sp>
    </p:spTree>
    <p:extLst>
      <p:ext uri="{BB962C8B-B14F-4D97-AF65-F5344CB8AC3E}">
        <p14:creationId xmlns:p14="http://schemas.microsoft.com/office/powerpoint/2010/main" val="2812066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 exciting, exhilarating, confusing, conflicting moment.</a:t>
            </a:r>
            <a:endParaRPr lang="en-US" dirty="0"/>
          </a:p>
        </p:txBody>
      </p:sp>
      <p:sp>
        <p:nvSpPr>
          <p:cNvPr id="3" name="Content Placeholder 2"/>
          <p:cNvSpPr>
            <a:spLocks noGrp="1"/>
          </p:cNvSpPr>
          <p:nvPr>
            <p:ph idx="1"/>
          </p:nvPr>
        </p:nvSpPr>
        <p:spPr/>
        <p:txBody>
          <a:bodyPr/>
          <a:lstStyle/>
          <a:p>
            <a:pPr>
              <a:buNone/>
            </a:pPr>
            <a:endParaRPr lang="en-US" dirty="0"/>
          </a:p>
        </p:txBody>
      </p:sp>
      <p:pic>
        <p:nvPicPr>
          <p:cNvPr id="1033" name="Picture 9" descr="C:\Users\ssutton\AppData\Local\Microsoft\Windows\Temporary Internet Files\Content.IE5\DR6MR2D5\MC900354154[1].wmf"/>
          <p:cNvPicPr>
            <a:picLocks noChangeAspect="1" noChangeArrowheads="1"/>
          </p:cNvPicPr>
          <p:nvPr/>
        </p:nvPicPr>
        <p:blipFill>
          <a:blip r:embed="rId3" cstate="print"/>
          <a:srcRect/>
          <a:stretch>
            <a:fillRect/>
          </a:stretch>
        </p:blipFill>
        <p:spPr bwMode="auto">
          <a:xfrm>
            <a:off x="2286001" y="1852942"/>
            <a:ext cx="4572000" cy="447165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Daunting Challenges</a:t>
            </a:r>
            <a:r>
              <a:rPr lang="en-US" dirty="0" smtClean="0"/>
              <a:t>:</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Conflicting goals</a:t>
            </a:r>
          </a:p>
          <a:p>
            <a:r>
              <a:rPr lang="en-US" dirty="0" smtClean="0"/>
              <a:t>Outdated structures and processes 	</a:t>
            </a:r>
          </a:p>
          <a:p>
            <a:r>
              <a:rPr lang="en-US" dirty="0" smtClean="0"/>
              <a:t>Funding new initiatives in times of  fiscal constraint</a:t>
            </a:r>
          </a:p>
          <a:p>
            <a:r>
              <a:rPr lang="en-US" dirty="0" smtClean="0"/>
              <a:t>Fear of displacing other important initiatives</a:t>
            </a:r>
          </a:p>
          <a:p>
            <a:r>
              <a:rPr lang="en-US" dirty="0" smtClean="0"/>
              <a:t>Fear of ignoring the local, masking local diversity tensions</a:t>
            </a:r>
          </a:p>
          <a:p>
            <a:r>
              <a:rPr lang="en-US" dirty="0" smtClean="0"/>
              <a:t>Too much talk, not enough attention to carry-through</a:t>
            </a:r>
          </a:p>
          <a:p>
            <a:r>
              <a:rPr lang="en-US" dirty="0" smtClean="0"/>
              <a:t>Headlong rush into international work with insufficient knowledge </a:t>
            </a:r>
          </a:p>
          <a:p>
            <a:r>
              <a:rPr lang="en-US" dirty="0" smtClean="0"/>
              <a:t>Issues of health and safety that have emerged with greater mobility</a:t>
            </a:r>
          </a:p>
          <a:p>
            <a:r>
              <a:rPr lang="en-US" dirty="0" smtClean="0"/>
              <a:t>Resource differentials between the global North and South</a:t>
            </a:r>
          </a:p>
          <a:p>
            <a:r>
              <a:rPr lang="en-US" dirty="0" smtClean="0"/>
              <a:t>Brain drain – of students, educated population, faculty</a:t>
            </a:r>
          </a:p>
          <a:p>
            <a:r>
              <a:rPr lang="en-US" dirty="0" smtClean="0"/>
              <a:t>One-sided exchanges, poorly planned branch campuses, cultural imperialism</a:t>
            </a:r>
          </a:p>
          <a:p>
            <a:r>
              <a:rPr lang="en-US" dirty="0" smtClean="0"/>
              <a:t>Monolithic ranking systems that widen gulf between “elite” institutions and others</a:t>
            </a:r>
          </a:p>
          <a:p>
            <a:r>
              <a:rPr lang="en-US" dirty="0" smtClean="0"/>
              <a:t>Difficulty in reaching common ground on requirements, pedagogies, across nations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recent headlines:</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Is IZN becoming something other than its originators intended?</a:t>
            </a:r>
            <a:endParaRPr lang="en-US" u="sng" dirty="0"/>
          </a:p>
        </p:txBody>
      </p:sp>
      <p:sp>
        <p:nvSpPr>
          <p:cNvPr id="3" name="Content Placeholder 2"/>
          <p:cNvSpPr>
            <a:spLocks noGrp="1"/>
          </p:cNvSpPr>
          <p:nvPr>
            <p:ph idx="1"/>
          </p:nvPr>
        </p:nvSpPr>
        <p:spPr/>
        <p:txBody>
          <a:bodyPr>
            <a:normAutofit fontScale="77500" lnSpcReduction="20000"/>
          </a:bodyPr>
          <a:lstStyle/>
          <a:p>
            <a:pPr>
              <a:buNone/>
            </a:pPr>
            <a:endParaRPr lang="en-US" dirty="0" smtClean="0"/>
          </a:p>
          <a:p>
            <a:r>
              <a:rPr lang="en-US" dirty="0" smtClean="0"/>
              <a:t>“the cross-border movement of students and of higher education programs and institutions, …the growing international market for academic and scientific personnel, curricular internationalization, and the commercialization of international higher education, especially the growing influence of the for-profit higher education sector” (</a:t>
            </a:r>
            <a:r>
              <a:rPr lang="en-US" dirty="0" err="1" smtClean="0"/>
              <a:t>Altbach</a:t>
            </a:r>
            <a:r>
              <a:rPr lang="en-US" dirty="0" smtClean="0"/>
              <a:t> 2013)</a:t>
            </a:r>
          </a:p>
          <a:p>
            <a:pPr>
              <a:buNone/>
            </a:pPr>
            <a:endParaRPr lang="en-US" dirty="0" smtClean="0"/>
          </a:p>
          <a:p>
            <a:r>
              <a:rPr lang="en-US" dirty="0" smtClean="0"/>
              <a:t>“now becoming a catch all phrase used to describe anything and everything linked to worldwide, intercultural, global, or international and… at risk of losing its meaning and direction” (Knight 2012)</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Not if we take the time to do it right.</a:t>
            </a:r>
            <a:endParaRPr lang="en-US" u="sng" dirty="0"/>
          </a:p>
        </p:txBody>
      </p:sp>
      <p:pic>
        <p:nvPicPr>
          <p:cNvPr id="2050" name="Picture 2" descr="C:\Users\ssutton\AppData\Local\Microsoft\Windows\Temporary Internet Files\Content.IE5\E2MZ8LAK\MC900156773[1].wmf"/>
          <p:cNvPicPr>
            <a:picLocks noGrp="1" noChangeAspect="1" noChangeArrowheads="1"/>
          </p:cNvPicPr>
          <p:nvPr>
            <p:ph idx="1"/>
          </p:nvPr>
        </p:nvPicPr>
        <p:blipFill>
          <a:blip r:embed="rId2" cstate="print"/>
          <a:srcRect/>
          <a:stretch>
            <a:fillRect/>
          </a:stretch>
        </p:blipFill>
        <p:spPr bwMode="auto">
          <a:xfrm>
            <a:off x="1905000" y="1600200"/>
            <a:ext cx="4114800" cy="4724399"/>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Invigorating opportunities</a:t>
            </a:r>
            <a:r>
              <a:rPr lang="en-US" dirty="0" smtClean="0"/>
              <a: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using IT to overcome geography, reduce costs, teach collaboratively</a:t>
            </a:r>
          </a:p>
          <a:p>
            <a:r>
              <a:rPr lang="en-US" dirty="0" smtClean="0"/>
              <a:t>exploring  the international dimensions of all disciplines</a:t>
            </a:r>
          </a:p>
          <a:p>
            <a:r>
              <a:rPr lang="en-US" dirty="0" smtClean="0"/>
              <a:t>expanding international experiences to a broader group of students</a:t>
            </a:r>
          </a:p>
          <a:p>
            <a:r>
              <a:rPr lang="en-US" dirty="0" smtClean="0"/>
              <a:t>creating internationally diverse student bodies and faculties</a:t>
            </a:r>
          </a:p>
          <a:p>
            <a:r>
              <a:rPr lang="en-US" dirty="0" smtClean="0"/>
              <a:t>opening up issues of global citizenship and action, for our students and our institutions</a:t>
            </a:r>
          </a:p>
          <a:p>
            <a:pPr>
              <a:buNone/>
            </a:pPr>
            <a:endParaRPr lang="en-US" dirty="0" smtClean="0"/>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1. Approach IZN as institutionally comprehensive</a:t>
            </a:r>
            <a:endParaRPr lang="en-US" dirty="0"/>
          </a:p>
        </p:txBody>
      </p:sp>
      <p:pic>
        <p:nvPicPr>
          <p:cNvPr id="4" name="Content Placeholder 3" descr="http://www.acenet.edu/higher-education/topics/PublishingImages/CIGE-640x297-Model.jpg"/>
          <p:cNvPicPr>
            <a:picLocks noGrp="1"/>
          </p:cNvPicPr>
          <p:nvPr>
            <p:ph idx="1"/>
          </p:nvPr>
        </p:nvPicPr>
        <p:blipFill>
          <a:blip r:embed="rId2" cstate="print"/>
          <a:srcRect/>
          <a:stretch>
            <a:fillRect/>
          </a:stretch>
        </p:blipFill>
        <p:spPr bwMode="auto">
          <a:xfrm>
            <a:off x="914400" y="1981200"/>
            <a:ext cx="7467600" cy="3657599"/>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2. Approach IZN as internationally collaborative.</a:t>
            </a:r>
            <a:endParaRPr lang="en-US" dirty="0"/>
          </a:p>
        </p:txBody>
      </p:sp>
      <p:sp>
        <p:nvSpPr>
          <p:cNvPr id="3" name="Content Placeholder 2"/>
          <p:cNvSpPr>
            <a:spLocks noGrp="1"/>
          </p:cNvSpPr>
          <p:nvPr>
            <p:ph idx="1"/>
          </p:nvPr>
        </p:nvSpPr>
        <p:spPr/>
        <p:txBody>
          <a:bodyPr/>
          <a:lstStyle/>
          <a:p>
            <a:pPr>
              <a:buNone/>
            </a:pPr>
            <a:r>
              <a:rPr lang="en-US" dirty="0" smtClean="0"/>
              <a:t>Collaborative IZN = “constructing forums through which we bring different international perspectives into genuine and serious dialogue, rise above ourselves, better understand the world as a whole, and collaborate for mutual transformation.”</a:t>
            </a:r>
          </a:p>
          <a:p>
            <a:pPr>
              <a:buNone/>
            </a:pPr>
            <a:r>
              <a:rPr lang="en-US" dirty="0" smtClean="0"/>
              <a:t>	(Sutton 2013)</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endParaRPr lang="en-US" dirty="0" smtClean="0"/>
          </a:p>
          <a:p>
            <a:pPr>
              <a:buNone/>
            </a:pPr>
            <a:endParaRPr lang="en-US" dirty="0" smtClean="0"/>
          </a:p>
          <a:p>
            <a:pPr>
              <a:buNone/>
            </a:pPr>
            <a:endParaRPr lang="en-US" dirty="0" smtClean="0"/>
          </a:p>
          <a:p>
            <a:pPr algn="ctr">
              <a:buNone/>
            </a:pPr>
            <a:r>
              <a:rPr lang="en-US" sz="4000" dirty="0" smtClean="0"/>
              <a:t>Transactional             Transformative</a:t>
            </a:r>
          </a:p>
          <a:p>
            <a:pPr>
              <a:buNone/>
            </a:pPr>
            <a:endParaRPr lang="en-US" dirty="0"/>
          </a:p>
        </p:txBody>
      </p:sp>
      <p:sp>
        <p:nvSpPr>
          <p:cNvPr id="4" name="Left-Right Arrow 3"/>
          <p:cNvSpPr/>
          <p:nvPr/>
        </p:nvSpPr>
        <p:spPr>
          <a:xfrm>
            <a:off x="4495800" y="3733800"/>
            <a:ext cx="45719" cy="762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Left-Right Arrow 4"/>
          <p:cNvSpPr/>
          <p:nvPr/>
        </p:nvSpPr>
        <p:spPr>
          <a:xfrm>
            <a:off x="3810000" y="3505200"/>
            <a:ext cx="1216152"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International Education in the 1960s</a:t>
            </a:r>
            <a:br>
              <a:rPr lang="en-US" dirty="0" smtClean="0"/>
            </a:br>
            <a:r>
              <a:rPr lang="en-US" dirty="0" smtClean="0"/>
              <a:t>Bryn </a:t>
            </a:r>
            <a:r>
              <a:rPr lang="en-US" dirty="0" err="1" smtClean="0"/>
              <a:t>Mawr</a:t>
            </a:r>
            <a:r>
              <a:rPr lang="en-US" dirty="0" smtClean="0"/>
              <a:t> College</a:t>
            </a:r>
            <a:endParaRPr lang="en-US" dirty="0"/>
          </a:p>
        </p:txBody>
      </p:sp>
      <p:pic>
        <p:nvPicPr>
          <p:cNvPr id="5" name="Picture Placeholder 4" descr="Avignon 1962.jpg"/>
          <p:cNvPicPr>
            <a:picLocks noGrp="1" noChangeAspect="1"/>
          </p:cNvPicPr>
          <p:nvPr>
            <p:ph idx="1"/>
          </p:nvPr>
        </p:nvPicPr>
        <p:blipFill>
          <a:blip r:embed="rId3" cstate="print"/>
          <a:stretch>
            <a:fillRect/>
          </a:stretch>
        </p:blipFill>
        <p:spPr>
          <a:xfrm>
            <a:off x="892355" y="1600200"/>
            <a:ext cx="7359289" cy="4525963"/>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3.IZN thrives on active engagement.</a:t>
            </a:r>
            <a:endParaRPr lang="en-US" dirty="0"/>
          </a:p>
        </p:txBody>
      </p:sp>
      <p:sp>
        <p:nvSpPr>
          <p:cNvPr id="3" name="Content Placeholder 2"/>
          <p:cNvSpPr>
            <a:spLocks noGrp="1"/>
          </p:cNvSpPr>
          <p:nvPr>
            <p:ph idx="1"/>
          </p:nvPr>
        </p:nvSpPr>
        <p:spPr/>
        <p:txBody>
          <a:bodyPr/>
          <a:lstStyle/>
          <a:p>
            <a:pPr algn="ctr">
              <a:buNone/>
            </a:pPr>
            <a:endParaRPr lang="en-US" dirty="0" smtClean="0"/>
          </a:p>
          <a:p>
            <a:pPr algn="ctr">
              <a:buNone/>
            </a:pPr>
            <a:r>
              <a:rPr lang="en-US" dirty="0" smtClean="0"/>
              <a:t>Engagement = the act of engaging</a:t>
            </a:r>
          </a:p>
          <a:p>
            <a:pPr algn="ctr">
              <a:buNone/>
            </a:pPr>
            <a:r>
              <a:rPr lang="en-US" dirty="0" smtClean="0"/>
              <a:t>	(participating, being a part of, taking action, making a commitment to)</a:t>
            </a:r>
          </a:p>
          <a:p>
            <a:pPr>
              <a:buNone/>
            </a:pPr>
            <a:endParaRPr lang="en-US" dirty="0" smtClean="0"/>
          </a:p>
          <a:p>
            <a:pPr algn="ctr">
              <a:buNone/>
            </a:pPr>
            <a:r>
              <a:rPr lang="en-US" sz="2400" dirty="0" smtClean="0"/>
              <a:t>(Merriam-Webster on-line dictionary)</a:t>
            </a:r>
            <a:endParaRPr lang="en-US"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u="sng" dirty="0" smtClean="0"/>
              <a:t>4.IZN thrives on knowledge of best practices.</a:t>
            </a:r>
            <a:endParaRPr lang="en-US" sz="3600" dirty="0"/>
          </a:p>
        </p:txBody>
      </p:sp>
      <p:sp>
        <p:nvSpPr>
          <p:cNvPr id="3" name="Content Placeholder 2"/>
          <p:cNvSpPr>
            <a:spLocks noGrp="1"/>
          </p:cNvSpPr>
          <p:nvPr>
            <p:ph idx="1"/>
          </p:nvPr>
        </p:nvSpPr>
        <p:spPr/>
        <p:txBody>
          <a:bodyPr/>
          <a:lstStyle/>
          <a:p>
            <a:pPr>
              <a:buNone/>
            </a:pPr>
            <a:endParaRPr lang="en-US" b="1" dirty="0" smtClean="0">
              <a:hlinkClick r:id="rId2"/>
            </a:endParaRPr>
          </a:p>
          <a:p>
            <a:pPr algn="ctr">
              <a:buNone/>
            </a:pPr>
            <a:r>
              <a:rPr lang="en-US" b="1" dirty="0" smtClean="0">
                <a:hlinkClick r:id="rId2"/>
              </a:rPr>
              <a:t>Resources for Campus Internationalization</a:t>
            </a:r>
            <a:endParaRPr lang="en-US" b="1" dirty="0" smtClean="0"/>
          </a:p>
          <a:p>
            <a:pPr algn="ctr">
              <a:buNone/>
            </a:pPr>
            <a:r>
              <a:rPr lang="en-US" dirty="0" smtClean="0"/>
              <a:t>The common portal of the Inter-Association Network on Campus Internationalization (INCI). </a:t>
            </a:r>
          </a:p>
          <a:p>
            <a:pPr algn="ctr">
              <a:buNone/>
            </a:pPr>
            <a:r>
              <a:rPr lang="en-US" dirty="0" smtClean="0"/>
              <a:t>http://campusinternationalization.org/</a:t>
            </a:r>
          </a:p>
          <a:p>
            <a:pPr>
              <a:buNone/>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u="sng" dirty="0" smtClean="0"/>
              <a:t>5.IZN thrives by connecting the local and the global.</a:t>
            </a:r>
            <a:endParaRPr lang="en-US" sz="4000" dirty="0"/>
          </a:p>
        </p:txBody>
      </p:sp>
      <p:pic>
        <p:nvPicPr>
          <p:cNvPr id="3074" name="Picture 2" descr="C:\Program Files\Microsoft Office\MEDIA\OFFICE12\Bullets\BD14828_.gif"/>
          <p:cNvPicPr>
            <a:picLocks noGrp="1" noChangeAspect="1" noChangeArrowheads="1"/>
          </p:cNvPicPr>
          <p:nvPr>
            <p:ph idx="1"/>
          </p:nvPr>
        </p:nvPicPr>
        <p:blipFill>
          <a:blip r:embed="rId2" cstate="print"/>
          <a:srcRect/>
          <a:stretch>
            <a:fillRect/>
          </a:stretch>
        </p:blipFill>
        <p:spPr bwMode="auto">
          <a:xfrm>
            <a:off x="4500562" y="3791744"/>
            <a:ext cx="142875" cy="142875"/>
          </a:xfrm>
          <a:prstGeom prst="rect">
            <a:avLst/>
          </a:prstGeom>
          <a:noFill/>
        </p:spPr>
      </p:pic>
      <p:pic>
        <p:nvPicPr>
          <p:cNvPr id="3075" name="Picture 3" descr="C:\Program Files\Microsoft Office\MEDIA\OFFICE12\Bullets\BD14828_.gif"/>
          <p:cNvPicPr>
            <a:picLocks noChangeAspect="1" noChangeArrowheads="1"/>
          </p:cNvPicPr>
          <p:nvPr/>
        </p:nvPicPr>
        <p:blipFill>
          <a:blip r:embed="rId2" cstate="print"/>
          <a:srcRect/>
          <a:stretch>
            <a:fillRect/>
          </a:stretch>
        </p:blipFill>
        <p:spPr bwMode="auto">
          <a:xfrm>
            <a:off x="4500562" y="3357562"/>
            <a:ext cx="142875" cy="142875"/>
          </a:xfrm>
          <a:prstGeom prst="rect">
            <a:avLst/>
          </a:prstGeom>
          <a:noFill/>
        </p:spPr>
      </p:pic>
      <p:pic>
        <p:nvPicPr>
          <p:cNvPr id="3076" name="Picture 4" descr="C:\Program Files\Microsoft Office\MEDIA\OFFICE12\Bullets\BD14829_.gif"/>
          <p:cNvPicPr>
            <a:picLocks noChangeAspect="1" noChangeArrowheads="1"/>
          </p:cNvPicPr>
          <p:nvPr/>
        </p:nvPicPr>
        <p:blipFill>
          <a:blip r:embed="rId3" cstate="print"/>
          <a:srcRect/>
          <a:stretch>
            <a:fillRect/>
          </a:stretch>
        </p:blipFill>
        <p:spPr bwMode="auto">
          <a:xfrm>
            <a:off x="4500562" y="3357562"/>
            <a:ext cx="142875" cy="142875"/>
          </a:xfrm>
          <a:prstGeom prst="rect">
            <a:avLst/>
          </a:prstGeom>
          <a:noFill/>
        </p:spPr>
      </p:pic>
      <p:pic>
        <p:nvPicPr>
          <p:cNvPr id="3077" name="Picture 5" descr="C:\Program Files\Microsoft Office\MEDIA\CAGCAT10\j0285360.wmf"/>
          <p:cNvPicPr>
            <a:picLocks noChangeAspect="1" noChangeArrowheads="1"/>
          </p:cNvPicPr>
          <p:nvPr/>
        </p:nvPicPr>
        <p:blipFill>
          <a:blip r:embed="rId4" cstate="print"/>
          <a:srcRect/>
          <a:stretch>
            <a:fillRect/>
          </a:stretch>
        </p:blipFill>
        <p:spPr bwMode="auto">
          <a:xfrm>
            <a:off x="2133600" y="1905000"/>
            <a:ext cx="4876799" cy="45720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6.IZN asks for institutional global citizenship.</a:t>
            </a:r>
            <a:endParaRPr lang="en-US" dirty="0"/>
          </a:p>
        </p:txBody>
      </p:sp>
      <p:sp>
        <p:nvSpPr>
          <p:cNvPr id="3" name="Content Placeholder 2"/>
          <p:cNvSpPr>
            <a:spLocks noGrp="1"/>
          </p:cNvSpPr>
          <p:nvPr>
            <p:ph idx="1"/>
          </p:nvPr>
        </p:nvSpPr>
        <p:spPr/>
        <p:txBody>
          <a:bodyPr>
            <a:normAutofit/>
          </a:bodyPr>
          <a:lstStyle/>
          <a:p>
            <a:pPr algn="ctr">
              <a:buNone/>
            </a:pPr>
            <a:endParaRPr lang="en-US" b="1" dirty="0" smtClean="0">
              <a:hlinkClick r:id="rId2"/>
            </a:endParaRPr>
          </a:p>
          <a:p>
            <a:pPr algn="ctr">
              <a:buNone/>
            </a:pPr>
            <a:r>
              <a:rPr lang="en-US" b="1" dirty="0" smtClean="0">
                <a:hlinkClick r:id="rId2"/>
              </a:rPr>
              <a:t>Affirming Academic Values in Internationalization of Higher Education: A Call for Action, 2012</a:t>
            </a:r>
            <a:endParaRPr lang="en-US" b="1" dirty="0" smtClean="0"/>
          </a:p>
          <a:p>
            <a:pPr algn="ctr">
              <a:buNone/>
            </a:pPr>
            <a:r>
              <a:rPr lang="en-US" dirty="0" smtClean="0"/>
              <a:t>International Association of Universities</a:t>
            </a:r>
          </a:p>
          <a:p>
            <a:pPr algn="ctr">
              <a:buNone/>
            </a:pPr>
            <a:r>
              <a:rPr lang="en-US" sz="2400" dirty="0" smtClean="0"/>
              <a:t>http://www.iau-aiu.net/sites/all/files/Affirming_Academic_Values_in_Internationalization_of_Higher_Education.pdf</a:t>
            </a:r>
            <a:endParaRPr lang="en-US"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IZN and Strategic Planning</a:t>
            </a:r>
            <a:endParaRPr lang="en-US" u="sng" dirty="0"/>
          </a:p>
        </p:txBody>
      </p:sp>
      <p:sp>
        <p:nvSpPr>
          <p:cNvPr id="3" name="Content Placeholder 2"/>
          <p:cNvSpPr>
            <a:spLocks noGrp="1"/>
          </p:cNvSpPr>
          <p:nvPr>
            <p:ph idx="1"/>
          </p:nvPr>
        </p:nvSpPr>
        <p:spPr/>
        <p:txBody>
          <a:bodyPr>
            <a:normAutofit/>
          </a:bodyPr>
          <a:lstStyle/>
          <a:p>
            <a:pPr algn="ctr">
              <a:buNone/>
            </a:pPr>
            <a:endParaRPr lang="en-US" sz="4000" u="sng" dirty="0" smtClean="0"/>
          </a:p>
          <a:p>
            <a:pPr algn="ctr">
              <a:buNone/>
            </a:pPr>
            <a:r>
              <a:rPr lang="en-US" sz="4000" u="sng" dirty="0" smtClean="0"/>
              <a:t>An on-going, seldom linear process of intersecting initiatives.</a:t>
            </a:r>
            <a:endParaRPr lang="en-US" sz="4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u="sng" dirty="0" smtClean="0"/>
              <a:t>1.Get the right people involved in planning processes viewed as legitimate.</a:t>
            </a:r>
            <a:endParaRPr lang="en-US" sz="3600" u="sng" dirty="0"/>
          </a:p>
        </p:txBody>
      </p:sp>
      <p:sp>
        <p:nvSpPr>
          <p:cNvPr id="3" name="Content Placeholder 2"/>
          <p:cNvSpPr>
            <a:spLocks noGrp="1"/>
          </p:cNvSpPr>
          <p:nvPr>
            <p:ph idx="1"/>
          </p:nvPr>
        </p:nvSpPr>
        <p:spPr/>
        <p:txBody>
          <a:bodyPr/>
          <a:lstStyle/>
          <a:p>
            <a:endParaRPr lang="en-US" dirty="0"/>
          </a:p>
        </p:txBody>
      </p:sp>
      <p:pic>
        <p:nvPicPr>
          <p:cNvPr id="4103" name="Picture 7" descr="C:\Users\ssutton\AppData\Local\Microsoft\Windows\Temporary Internet Files\Content.IE5\E2MZ8LAK\MP900382650[1].jpg"/>
          <p:cNvPicPr>
            <a:picLocks noChangeAspect="1" noChangeArrowheads="1"/>
          </p:cNvPicPr>
          <p:nvPr/>
        </p:nvPicPr>
        <p:blipFill>
          <a:blip r:embed="rId2" cstate="print"/>
          <a:srcRect/>
          <a:stretch>
            <a:fillRect/>
          </a:stretch>
        </p:blipFill>
        <p:spPr bwMode="auto">
          <a:xfrm>
            <a:off x="1371600" y="1828800"/>
            <a:ext cx="6400800" cy="45720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sz="3200" u="sng" dirty="0" smtClean="0"/>
              <a:t>2. Take stock of existing international strengths and weaknesses.</a:t>
            </a:r>
            <a:endParaRPr lang="en-US" sz="4000" u="sng" dirty="0" smtClean="0"/>
          </a:p>
        </p:txBody>
      </p:sp>
      <p:sp>
        <p:nvSpPr>
          <p:cNvPr id="7171" name="Content Placeholder 2"/>
          <p:cNvSpPr>
            <a:spLocks noGrp="1"/>
          </p:cNvSpPr>
          <p:nvPr>
            <p:ph idx="1"/>
          </p:nvPr>
        </p:nvSpPr>
        <p:spPr/>
        <p:txBody>
          <a:bodyPr>
            <a:normAutofit fontScale="92500" lnSpcReduction="10000"/>
          </a:bodyPr>
          <a:lstStyle/>
          <a:p>
            <a:pPr eaLnBrk="1" hangingPunct="1"/>
            <a:r>
              <a:rPr lang="en-US" sz="2800" dirty="0" smtClean="0"/>
              <a:t>Faculty resources</a:t>
            </a:r>
          </a:p>
          <a:p>
            <a:pPr eaLnBrk="1" hangingPunct="1"/>
            <a:r>
              <a:rPr lang="en-US" sz="2800" dirty="0" smtClean="0"/>
              <a:t>Curricular resources</a:t>
            </a:r>
          </a:p>
          <a:p>
            <a:pPr eaLnBrk="1" hangingPunct="1"/>
            <a:r>
              <a:rPr lang="en-US" sz="2800" dirty="0" smtClean="0"/>
              <a:t>Study abroad options</a:t>
            </a:r>
          </a:p>
          <a:p>
            <a:pPr eaLnBrk="1" hangingPunct="1"/>
            <a:r>
              <a:rPr lang="en-US" sz="2800" dirty="0" smtClean="0"/>
              <a:t>Co-curricular resources</a:t>
            </a:r>
          </a:p>
          <a:p>
            <a:pPr eaLnBrk="1" hangingPunct="1"/>
            <a:r>
              <a:rPr lang="en-US" sz="2800" dirty="0" smtClean="0"/>
              <a:t>Partnerships and collaborations</a:t>
            </a:r>
          </a:p>
          <a:p>
            <a:pPr eaLnBrk="1" hangingPunct="1"/>
            <a:r>
              <a:rPr lang="en-US" sz="2800" dirty="0" smtClean="0"/>
              <a:t>Policies and procedures</a:t>
            </a:r>
          </a:p>
          <a:p>
            <a:pPr eaLnBrk="1" hangingPunct="1"/>
            <a:r>
              <a:rPr lang="en-US" sz="2800" dirty="0" smtClean="0"/>
              <a:t>Alumni</a:t>
            </a:r>
          </a:p>
          <a:p>
            <a:pPr eaLnBrk="1" hangingPunct="1"/>
            <a:r>
              <a:rPr lang="en-US" sz="2800" dirty="0" smtClean="0"/>
              <a:t>Students</a:t>
            </a:r>
          </a:p>
          <a:p>
            <a:r>
              <a:rPr lang="en-US" sz="2800" dirty="0" smtClean="0"/>
              <a:t>Internal funding sources</a:t>
            </a:r>
          </a:p>
          <a:p>
            <a:r>
              <a:rPr lang="en-US" sz="2800" dirty="0" smtClean="0"/>
              <a:t>Scope &amp; activities of international office(s)</a:t>
            </a:r>
          </a:p>
          <a:p>
            <a:pPr eaLnBrk="1" hangingPunct="1">
              <a:buNone/>
            </a:pPr>
            <a:endParaRPr lang="en-US" sz="2800"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3. Set broad vision and goals that fit the institution.</a:t>
            </a:r>
            <a:endParaRPr lang="en-US" u="sng" dirty="0"/>
          </a:p>
        </p:txBody>
      </p:sp>
      <p:sp>
        <p:nvSpPr>
          <p:cNvPr id="3" name="Content Placeholder 2"/>
          <p:cNvSpPr>
            <a:spLocks noGrp="1"/>
          </p:cNvSpPr>
          <p:nvPr>
            <p:ph idx="1"/>
          </p:nvPr>
        </p:nvSpPr>
        <p:spPr/>
        <p:txBody>
          <a:bodyPr/>
          <a:lstStyle/>
          <a:p>
            <a:pPr>
              <a:buNone/>
            </a:pPr>
            <a:endParaRPr lang="en-US" dirty="0" smtClean="0"/>
          </a:p>
          <a:p>
            <a:pPr>
              <a:buNone/>
            </a:pPr>
            <a:endParaRPr lang="en-US" dirty="0"/>
          </a:p>
        </p:txBody>
      </p:sp>
      <p:pic>
        <p:nvPicPr>
          <p:cNvPr id="4" name="Picture 8" descr="C:\Users\ssutton\AppData\Local\Microsoft\Windows\Temporary Internet Files\Content.IE5\MMYP2CC1\MP900448670[1].jpg"/>
          <p:cNvPicPr>
            <a:picLocks noChangeAspect="1" noChangeArrowheads="1"/>
          </p:cNvPicPr>
          <p:nvPr/>
        </p:nvPicPr>
        <p:blipFill>
          <a:blip r:embed="rId2" cstate="print"/>
          <a:srcRect/>
          <a:stretch>
            <a:fillRect/>
          </a:stretch>
        </p:blipFill>
        <p:spPr bwMode="auto">
          <a:xfrm>
            <a:off x="2133600" y="2057400"/>
            <a:ext cx="5105400" cy="35052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u="sng" dirty="0" smtClean="0"/>
              <a:t>The wide-ranging, sometimes conflicting goals of internationalization</a:t>
            </a:r>
            <a:endParaRPr lang="en-US" sz="3200" dirty="0"/>
          </a:p>
        </p:txBody>
      </p:sp>
      <p:sp>
        <p:nvSpPr>
          <p:cNvPr id="3" name="Content Placeholder 2"/>
          <p:cNvSpPr>
            <a:spLocks noGrp="1"/>
          </p:cNvSpPr>
          <p:nvPr>
            <p:ph idx="1"/>
          </p:nvPr>
        </p:nvSpPr>
        <p:spPr/>
        <p:txBody>
          <a:bodyPr>
            <a:normAutofit fontScale="77500" lnSpcReduction="20000"/>
          </a:bodyPr>
          <a:lstStyle/>
          <a:p>
            <a:pPr>
              <a:buNone/>
            </a:pPr>
            <a:r>
              <a:rPr lang="en-US" dirty="0"/>
              <a:t>Institutional Goals:</a:t>
            </a:r>
          </a:p>
          <a:p>
            <a:pPr lvl="0"/>
            <a:r>
              <a:rPr lang="en-US" dirty="0"/>
              <a:t>To advance institutional ranking, including globally</a:t>
            </a:r>
          </a:p>
          <a:p>
            <a:pPr lvl="0"/>
            <a:r>
              <a:rPr lang="en-US" dirty="0"/>
              <a:t>To generate tuition income</a:t>
            </a:r>
          </a:p>
          <a:p>
            <a:pPr lvl="0"/>
            <a:r>
              <a:rPr lang="en-US" dirty="0"/>
              <a:t>To market programs overseas</a:t>
            </a:r>
          </a:p>
          <a:p>
            <a:pPr lvl="0"/>
            <a:r>
              <a:rPr lang="en-US" dirty="0"/>
              <a:t>To spread the reach/impact of the institution</a:t>
            </a:r>
          </a:p>
          <a:p>
            <a:pPr lvl="0"/>
            <a:r>
              <a:rPr lang="en-US" dirty="0"/>
              <a:t>To diversify the student body </a:t>
            </a:r>
          </a:p>
          <a:p>
            <a:pPr lvl="0"/>
            <a:r>
              <a:rPr lang="en-US" dirty="0"/>
              <a:t>To improve student </a:t>
            </a:r>
            <a:r>
              <a:rPr lang="en-US" dirty="0" smtClean="0"/>
              <a:t>learning and preparation </a:t>
            </a:r>
            <a:endParaRPr lang="en-US" dirty="0"/>
          </a:p>
          <a:p>
            <a:pPr lvl="0"/>
            <a:r>
              <a:rPr lang="en-US" dirty="0"/>
              <a:t>To keep research and scholarship cutting edge </a:t>
            </a:r>
          </a:p>
          <a:p>
            <a:pPr lvl="0"/>
            <a:r>
              <a:rPr lang="en-US" dirty="0"/>
              <a:t>To build/enhance the institution and its programs through collaboration</a:t>
            </a:r>
          </a:p>
          <a:p>
            <a:pPr lvl="0"/>
            <a:r>
              <a:rPr lang="en-US" dirty="0"/>
              <a:t>To develop global citizenship for both students &amp; institution</a:t>
            </a:r>
          </a:p>
          <a:p>
            <a:pPr lvl="0"/>
            <a:r>
              <a:rPr lang="en-US" dirty="0"/>
              <a:t>To tackle global issues</a:t>
            </a:r>
          </a:p>
          <a:p>
            <a:pPr>
              <a:buNone/>
            </a:pP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dirty="0" smtClean="0"/>
              <a:t>The wide-ranging, sometimes conflicting goals of internationalization</a:t>
            </a:r>
            <a:endParaRPr lang="en-US" sz="3200" dirty="0"/>
          </a:p>
        </p:txBody>
      </p:sp>
      <p:sp>
        <p:nvSpPr>
          <p:cNvPr id="3" name="Content Placeholder 2"/>
          <p:cNvSpPr>
            <a:spLocks noGrp="1"/>
          </p:cNvSpPr>
          <p:nvPr>
            <p:ph idx="1"/>
          </p:nvPr>
        </p:nvSpPr>
        <p:spPr/>
        <p:txBody>
          <a:bodyPr>
            <a:normAutofit fontScale="77500" lnSpcReduction="20000"/>
          </a:bodyPr>
          <a:lstStyle/>
          <a:p>
            <a:pPr>
              <a:buNone/>
            </a:pPr>
            <a:r>
              <a:rPr lang="en-US" dirty="0" smtClean="0"/>
              <a:t>Societal Goals:</a:t>
            </a:r>
          </a:p>
          <a:p>
            <a:pPr lvl="0"/>
            <a:r>
              <a:rPr lang="en-US" dirty="0" smtClean="0"/>
              <a:t>To develop a globally competitive and culturally competent workforce</a:t>
            </a:r>
          </a:p>
          <a:p>
            <a:pPr lvl="0"/>
            <a:r>
              <a:rPr lang="en-US" dirty="0" smtClean="0"/>
              <a:t>To advance national diplomacy and security</a:t>
            </a:r>
          </a:p>
          <a:p>
            <a:pPr lvl="0"/>
            <a:r>
              <a:rPr lang="en-US" dirty="0" smtClean="0"/>
              <a:t>To serve the international needs and interests of surrounding communities</a:t>
            </a:r>
          </a:p>
          <a:p>
            <a:pPr lvl="0"/>
            <a:r>
              <a:rPr lang="en-US" dirty="0" smtClean="0"/>
              <a:t>To contribute to nation-building</a:t>
            </a:r>
          </a:p>
          <a:p>
            <a:pPr lvl="0"/>
            <a:r>
              <a:rPr lang="en-US" dirty="0" smtClean="0"/>
              <a:t>To develop capacity in the global South</a:t>
            </a:r>
          </a:p>
          <a:p>
            <a:pPr lvl="0"/>
            <a:r>
              <a:rPr lang="en-US" dirty="0" smtClean="0"/>
              <a:t>To address problems that are global in scope</a:t>
            </a:r>
          </a:p>
          <a:p>
            <a:pPr lvl="0"/>
            <a:r>
              <a:rPr lang="en-US" dirty="0" smtClean="0"/>
              <a:t>To contribute to international understanding and peace-building</a:t>
            </a:r>
          </a:p>
          <a:p>
            <a:pPr lvl="0"/>
            <a:r>
              <a:rPr lang="en-US" dirty="0" smtClean="0"/>
              <a:t>To advance science and scholarship </a:t>
            </a:r>
          </a:p>
          <a:p>
            <a:pPr>
              <a:buNone/>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International Education in the 1960s</a:t>
            </a:r>
            <a:br>
              <a:rPr lang="en-US" dirty="0" smtClean="0"/>
            </a:br>
            <a:r>
              <a:rPr lang="en-US" dirty="0" smtClean="0"/>
              <a:t>IUPUI</a:t>
            </a:r>
            <a:endParaRPr lang="en-US" dirty="0"/>
          </a:p>
        </p:txBody>
      </p:sp>
      <p:pic>
        <p:nvPicPr>
          <p:cNvPr id="4" name="Content Placeholder 3" descr="IUPUI 1971.tiff"/>
          <p:cNvPicPr>
            <a:picLocks noGrp="1" noChangeAspect="1"/>
          </p:cNvPicPr>
          <p:nvPr>
            <p:ph idx="1"/>
          </p:nvPr>
        </p:nvPicPr>
        <p:blipFill>
          <a:blip r:embed="rId2" cstate="print"/>
          <a:stretch>
            <a:fillRect/>
          </a:stretch>
        </p:blipFill>
        <p:spPr>
          <a:xfrm>
            <a:off x="1281112" y="1939131"/>
            <a:ext cx="6581775" cy="3848100"/>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u="sng" dirty="0" smtClean="0"/>
              <a:t>4. Develop specific strategies.</a:t>
            </a:r>
          </a:p>
        </p:txBody>
      </p:sp>
      <p:sp>
        <p:nvSpPr>
          <p:cNvPr id="25603" name="Content Placeholder 2"/>
          <p:cNvSpPr>
            <a:spLocks noGrp="1"/>
          </p:cNvSpPr>
          <p:nvPr>
            <p:ph idx="1"/>
          </p:nvPr>
        </p:nvSpPr>
        <p:spPr/>
        <p:txBody>
          <a:bodyPr>
            <a:normAutofit lnSpcReduction="10000"/>
          </a:bodyPr>
          <a:lstStyle/>
          <a:p>
            <a:pPr eaLnBrk="1" hangingPunct="1">
              <a:lnSpc>
                <a:spcPct val="90000"/>
              </a:lnSpc>
              <a:buFont typeface="Arial" charset="0"/>
              <a:buNone/>
            </a:pPr>
            <a:r>
              <a:rPr lang="en-US" sz="2800" dirty="0" smtClean="0"/>
              <a:t>Identify actions that:</a:t>
            </a:r>
          </a:p>
          <a:p>
            <a:pPr eaLnBrk="1" hangingPunct="1">
              <a:lnSpc>
                <a:spcPct val="90000"/>
              </a:lnSpc>
            </a:pPr>
            <a:r>
              <a:rPr lang="en-US" sz="2800" dirty="0" smtClean="0"/>
              <a:t>are doable (some right away, some later)</a:t>
            </a:r>
          </a:p>
          <a:p>
            <a:pPr eaLnBrk="1" hangingPunct="1">
              <a:lnSpc>
                <a:spcPct val="90000"/>
              </a:lnSpc>
            </a:pPr>
            <a:r>
              <a:rPr lang="en-US" sz="2800" dirty="0" smtClean="0"/>
              <a:t>have widespread impact</a:t>
            </a:r>
          </a:p>
          <a:p>
            <a:pPr eaLnBrk="1" hangingPunct="1">
              <a:lnSpc>
                <a:spcPct val="90000"/>
              </a:lnSpc>
            </a:pPr>
            <a:r>
              <a:rPr lang="en-US" sz="2800" dirty="0" smtClean="0"/>
              <a:t>build on existing strengths and programs</a:t>
            </a:r>
          </a:p>
          <a:p>
            <a:pPr eaLnBrk="1" hangingPunct="1">
              <a:lnSpc>
                <a:spcPct val="90000"/>
              </a:lnSpc>
            </a:pPr>
            <a:r>
              <a:rPr lang="en-US" sz="2800" dirty="0" smtClean="0"/>
              <a:t>do not exceed funding and staffing possibilities</a:t>
            </a:r>
          </a:p>
          <a:p>
            <a:pPr eaLnBrk="1" hangingPunct="1">
              <a:lnSpc>
                <a:spcPct val="90000"/>
              </a:lnSpc>
            </a:pPr>
            <a:r>
              <a:rPr lang="en-US" sz="2800" dirty="0" smtClean="0"/>
              <a:t>remove obstacles</a:t>
            </a:r>
          </a:p>
          <a:p>
            <a:pPr eaLnBrk="1" hangingPunct="1">
              <a:lnSpc>
                <a:spcPct val="90000"/>
              </a:lnSpc>
            </a:pPr>
            <a:r>
              <a:rPr lang="en-US" sz="2800" dirty="0" smtClean="0"/>
              <a:t>are sustainable over time</a:t>
            </a:r>
          </a:p>
          <a:p>
            <a:pPr eaLnBrk="1" hangingPunct="1">
              <a:lnSpc>
                <a:spcPct val="90000"/>
              </a:lnSpc>
            </a:pPr>
            <a:r>
              <a:rPr lang="en-US" sz="2800" dirty="0" smtClean="0"/>
              <a:t>lead to future activities</a:t>
            </a:r>
          </a:p>
          <a:p>
            <a:pPr eaLnBrk="1" hangingPunct="1">
              <a:lnSpc>
                <a:spcPct val="90000"/>
              </a:lnSpc>
            </a:pPr>
            <a:r>
              <a:rPr lang="en-US" sz="2800" dirty="0" smtClean="0"/>
              <a:t>attract or generate new resources</a:t>
            </a:r>
          </a:p>
          <a:p>
            <a:pPr eaLnBrk="1" hangingPunct="1">
              <a:lnSpc>
                <a:spcPct val="90000"/>
              </a:lnSpc>
            </a:pPr>
            <a:r>
              <a:rPr lang="en-US" sz="2800" dirty="0" smtClean="0"/>
              <a:t>can be assessed</a:t>
            </a:r>
          </a:p>
          <a:p>
            <a:pPr eaLnBrk="1" hangingPunct="1">
              <a:lnSpc>
                <a:spcPct val="90000"/>
              </a:lnSpc>
              <a:buFont typeface="Arial" charset="0"/>
              <a:buNone/>
            </a:pPr>
            <a:endParaRPr lang="en-US" dirty="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u="sng" dirty="0" smtClean="0"/>
              <a:t>5. Develop organizational structures, staffing, and funding for these activities.</a:t>
            </a:r>
            <a:endParaRPr lang="en-US" sz="3600" u="sng" dirty="0"/>
          </a:p>
        </p:txBody>
      </p:sp>
      <p:sp>
        <p:nvSpPr>
          <p:cNvPr id="3" name="Content Placeholder 2"/>
          <p:cNvSpPr>
            <a:spLocks noGrp="1"/>
          </p:cNvSpPr>
          <p:nvPr>
            <p:ph idx="1"/>
          </p:nvPr>
        </p:nvSpPr>
        <p:spPr/>
        <p:txBody>
          <a:bodyPr>
            <a:normAutofit fontScale="85000" lnSpcReduction="10000"/>
          </a:bodyPr>
          <a:lstStyle/>
          <a:p>
            <a:r>
              <a:rPr lang="en-US" dirty="0" smtClean="0"/>
              <a:t>Clarify management and organization of this work</a:t>
            </a:r>
          </a:p>
          <a:p>
            <a:r>
              <a:rPr lang="en-US" dirty="0" smtClean="0"/>
              <a:t>Structure the international office appropriately</a:t>
            </a:r>
          </a:p>
          <a:p>
            <a:r>
              <a:rPr lang="en-US" dirty="0" smtClean="0"/>
              <a:t>Establish university-wide coordinating body(</a:t>
            </a:r>
            <a:r>
              <a:rPr lang="en-US" dirty="0" err="1" smtClean="0"/>
              <a:t>ies</a:t>
            </a:r>
            <a:r>
              <a:rPr lang="en-US" dirty="0" smtClean="0"/>
              <a:t>)</a:t>
            </a:r>
          </a:p>
          <a:p>
            <a:r>
              <a:rPr lang="en-US" dirty="0" smtClean="0"/>
              <a:t>Provide faculty development programs</a:t>
            </a:r>
          </a:p>
          <a:p>
            <a:r>
              <a:rPr lang="en-US" dirty="0" smtClean="0"/>
              <a:t>Develop IT capacity for international collaboration</a:t>
            </a:r>
          </a:p>
          <a:p>
            <a:r>
              <a:rPr lang="en-US" dirty="0" smtClean="0"/>
              <a:t>Provide small “seed” grants</a:t>
            </a:r>
          </a:p>
          <a:p>
            <a:r>
              <a:rPr lang="en-US" dirty="0" smtClean="0"/>
              <a:t>Share resources with partner organizations/institutions</a:t>
            </a:r>
          </a:p>
          <a:p>
            <a:r>
              <a:rPr lang="en-US" dirty="0" smtClean="0"/>
              <a:t>Seek external funding</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1000" y="990600"/>
            <a:ext cx="8516938" cy="381000"/>
          </a:xfrm>
        </p:spPr>
        <p:txBody>
          <a:bodyPr>
            <a:normAutofit fontScale="90000"/>
          </a:bodyPr>
          <a:lstStyle/>
          <a:p>
            <a:r>
              <a:rPr lang="en-US" sz="3600" b="1" smtClean="0">
                <a:solidFill>
                  <a:srgbClr val="C00000"/>
                </a:solidFill>
              </a:rPr>
              <a:t>What Can be Measured:  Examples</a:t>
            </a:r>
          </a:p>
        </p:txBody>
      </p:sp>
      <p:graphicFrame>
        <p:nvGraphicFramePr>
          <p:cNvPr id="66686" name="Group 126"/>
          <p:cNvGraphicFramePr>
            <a:graphicFrameLocks noGrp="1"/>
          </p:cNvGraphicFramePr>
          <p:nvPr>
            <p:ph type="tbl" idx="1"/>
          </p:nvPr>
        </p:nvGraphicFramePr>
        <p:xfrm>
          <a:off x="152400" y="1447800"/>
          <a:ext cx="8839200" cy="4655682"/>
        </p:xfrm>
        <a:graphic>
          <a:graphicData uri="http://schemas.openxmlformats.org/drawingml/2006/table">
            <a:tbl>
              <a:tblPr/>
              <a:tblGrid>
                <a:gridCol w="2896881"/>
                <a:gridCol w="3045438"/>
                <a:gridCol w="2896881"/>
              </a:tblGrid>
              <a:tr h="576390">
                <a:tc>
                  <a:txBody>
                    <a:bodyPr/>
                    <a:lstStyle/>
                    <a:p>
                      <a:pPr marL="342900" marR="0" lvl="0" indent="-342900" algn="ctr" defTabSz="914400" rtl="0" eaLnBrk="0" fontAlgn="base" latinLnBrk="0" hangingPunct="0">
                        <a:lnSpc>
                          <a:spcPct val="100000"/>
                        </a:lnSpc>
                        <a:spcBef>
                          <a:spcPct val="0"/>
                        </a:spcBef>
                        <a:spcAft>
                          <a:spcPct val="0"/>
                        </a:spcAft>
                        <a:buClr>
                          <a:schemeClr val="bg1"/>
                        </a:buClr>
                        <a:buSzTx/>
                        <a:buFontTx/>
                        <a:buNone/>
                        <a:tabLst>
                          <a:tab pos="927100" algn="ctr"/>
                        </a:tabLst>
                      </a:pPr>
                      <a:r>
                        <a:rPr kumimoji="0" lang="en-US" sz="1500" b="1" i="0" u="none" strike="noStrike" cap="none" normalizeH="0" baseline="0" dirty="0" smtClean="0">
                          <a:ln>
                            <a:noFill/>
                          </a:ln>
                          <a:solidFill>
                            <a:schemeClr val="tx1"/>
                          </a:solidFill>
                          <a:effectLst/>
                          <a:latin typeface="Tahoma" charset="0"/>
                          <a:ea typeface="Times New Roman" pitchFamily="18" charset="0"/>
                          <a:cs typeface="Arial" charset="0"/>
                        </a:rPr>
                        <a:t>Sample</a:t>
                      </a:r>
                    </a:p>
                    <a:p>
                      <a:pPr marL="342900" marR="0" lvl="0" indent="-342900" algn="ctr" defTabSz="914400" rtl="0" eaLnBrk="0" fontAlgn="base" latinLnBrk="0" hangingPunct="0">
                        <a:lnSpc>
                          <a:spcPct val="100000"/>
                        </a:lnSpc>
                        <a:spcBef>
                          <a:spcPct val="0"/>
                        </a:spcBef>
                        <a:spcAft>
                          <a:spcPct val="0"/>
                        </a:spcAft>
                        <a:buClr>
                          <a:schemeClr val="bg1"/>
                        </a:buClr>
                        <a:buSzTx/>
                        <a:buFontTx/>
                        <a:buNone/>
                        <a:tabLst>
                          <a:tab pos="927100" algn="ctr"/>
                        </a:tabLst>
                      </a:pPr>
                      <a:r>
                        <a:rPr kumimoji="0" lang="en-US" sz="1500" b="1" i="0" u="none" strike="noStrike" cap="none" normalizeH="0" baseline="0" dirty="0" smtClean="0">
                          <a:ln>
                            <a:noFill/>
                          </a:ln>
                          <a:solidFill>
                            <a:schemeClr val="tx1"/>
                          </a:solidFill>
                          <a:effectLst/>
                          <a:latin typeface="Tahoma" charset="0"/>
                          <a:ea typeface="Times New Roman" pitchFamily="18" charset="0"/>
                          <a:cs typeface="Arial" charset="0"/>
                        </a:rPr>
                        <a:t> Input Measures</a:t>
                      </a:r>
                      <a:endParaRPr kumimoji="0" lang="en-US" sz="1500" b="0" i="0" u="none" strike="noStrike" cap="none" normalizeH="0" baseline="0" dirty="0" smtClean="0">
                        <a:ln>
                          <a:noFill/>
                        </a:ln>
                        <a:solidFill>
                          <a:schemeClr val="tx1"/>
                        </a:solidFill>
                        <a:effectLst/>
                        <a:latin typeface="Tahoma"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F973"/>
                    </a:solidFill>
                  </a:tcPr>
                </a:tc>
                <a:tc>
                  <a:txBody>
                    <a:bodyPr/>
                    <a:lstStyle/>
                    <a:p>
                      <a:pPr marL="342900" marR="0" lvl="0" indent="-342900" algn="ctr" defTabSz="914400" rtl="0" eaLnBrk="0" fontAlgn="base" latinLnBrk="0" hangingPunct="0">
                        <a:lnSpc>
                          <a:spcPct val="100000"/>
                        </a:lnSpc>
                        <a:spcBef>
                          <a:spcPct val="0"/>
                        </a:spcBef>
                        <a:spcAft>
                          <a:spcPct val="0"/>
                        </a:spcAft>
                        <a:buClr>
                          <a:schemeClr val="bg1"/>
                        </a:buClr>
                        <a:buSzTx/>
                        <a:buFontTx/>
                        <a:buNone/>
                        <a:tabLst>
                          <a:tab pos="927100" algn="ctr"/>
                        </a:tabLst>
                      </a:pPr>
                      <a:r>
                        <a:rPr kumimoji="0" lang="en-US" sz="1500" b="1" i="0" u="none" strike="noStrike" cap="none" normalizeH="0" baseline="0" dirty="0" smtClean="0">
                          <a:ln>
                            <a:noFill/>
                          </a:ln>
                          <a:solidFill>
                            <a:schemeClr val="tx1"/>
                          </a:solidFill>
                          <a:effectLst/>
                          <a:latin typeface="Tahoma" charset="0"/>
                          <a:ea typeface="Times New Roman" pitchFamily="18" charset="0"/>
                          <a:cs typeface="Arial" charset="0"/>
                        </a:rPr>
                        <a:t>	Sample </a:t>
                      </a:r>
                    </a:p>
                    <a:p>
                      <a:pPr marL="342900" marR="0" lvl="0" indent="-342900" algn="ctr" defTabSz="914400" rtl="0" eaLnBrk="0" fontAlgn="base" latinLnBrk="0" hangingPunct="0">
                        <a:lnSpc>
                          <a:spcPct val="100000"/>
                        </a:lnSpc>
                        <a:spcBef>
                          <a:spcPct val="0"/>
                        </a:spcBef>
                        <a:spcAft>
                          <a:spcPct val="0"/>
                        </a:spcAft>
                        <a:buClr>
                          <a:schemeClr val="bg1"/>
                        </a:buClr>
                        <a:buSzTx/>
                        <a:buFontTx/>
                        <a:buNone/>
                        <a:tabLst>
                          <a:tab pos="927100" algn="ctr"/>
                        </a:tabLst>
                      </a:pPr>
                      <a:r>
                        <a:rPr kumimoji="0" lang="en-US" sz="1500" b="1" i="0" u="none" strike="noStrike" cap="none" normalizeH="0" baseline="0" dirty="0" smtClean="0">
                          <a:ln>
                            <a:noFill/>
                          </a:ln>
                          <a:solidFill>
                            <a:schemeClr val="tx1"/>
                          </a:solidFill>
                          <a:effectLst/>
                          <a:latin typeface="Tahoma" charset="0"/>
                          <a:ea typeface="Times New Roman" pitchFamily="18" charset="0"/>
                          <a:cs typeface="Arial" charset="0"/>
                        </a:rPr>
                        <a:t>Output Measures</a:t>
                      </a:r>
                      <a:endParaRPr kumimoji="0" lang="en-US" sz="1500" b="0" i="0" u="none" strike="noStrike" cap="none" normalizeH="0" baseline="0" dirty="0" smtClean="0">
                        <a:ln>
                          <a:noFill/>
                        </a:ln>
                        <a:solidFill>
                          <a:schemeClr val="tx1"/>
                        </a:solidFill>
                        <a:effectLst/>
                        <a:latin typeface="Tahoma"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F973"/>
                    </a:solidFill>
                  </a:tcPr>
                </a:tc>
                <a:tc>
                  <a:txBody>
                    <a:bodyPr/>
                    <a:lstStyle/>
                    <a:p>
                      <a:pPr marL="342900" marR="0" lvl="0" indent="-342900" algn="ctr" defTabSz="914400" rtl="0" eaLnBrk="0" fontAlgn="base" latinLnBrk="0" hangingPunct="0">
                        <a:lnSpc>
                          <a:spcPct val="100000"/>
                        </a:lnSpc>
                        <a:spcBef>
                          <a:spcPct val="0"/>
                        </a:spcBef>
                        <a:spcAft>
                          <a:spcPct val="0"/>
                        </a:spcAft>
                        <a:buClr>
                          <a:schemeClr val="bg1"/>
                        </a:buClr>
                        <a:buSzTx/>
                        <a:buFontTx/>
                        <a:buNone/>
                        <a:tabLst>
                          <a:tab pos="927100" algn="ctr"/>
                        </a:tabLst>
                      </a:pPr>
                      <a:r>
                        <a:rPr kumimoji="0" lang="en-US" sz="1500" b="1" i="0" u="none" strike="noStrike" cap="none" normalizeH="0" baseline="0" smtClean="0">
                          <a:ln>
                            <a:noFill/>
                          </a:ln>
                          <a:solidFill>
                            <a:schemeClr val="tx1"/>
                          </a:solidFill>
                          <a:effectLst/>
                          <a:latin typeface="Tahoma" charset="0"/>
                          <a:ea typeface="Times New Roman" pitchFamily="18" charset="0"/>
                          <a:cs typeface="Arial" charset="0"/>
                        </a:rPr>
                        <a:t>Sample </a:t>
                      </a:r>
                    </a:p>
                    <a:p>
                      <a:pPr marL="342900" marR="0" lvl="0" indent="-342900" algn="ctr" defTabSz="914400" rtl="0" eaLnBrk="0" fontAlgn="base" latinLnBrk="0" hangingPunct="0">
                        <a:lnSpc>
                          <a:spcPct val="100000"/>
                        </a:lnSpc>
                        <a:spcBef>
                          <a:spcPct val="0"/>
                        </a:spcBef>
                        <a:spcAft>
                          <a:spcPct val="0"/>
                        </a:spcAft>
                        <a:buClr>
                          <a:schemeClr val="bg1"/>
                        </a:buClr>
                        <a:buSzTx/>
                        <a:buFontTx/>
                        <a:buNone/>
                        <a:tabLst>
                          <a:tab pos="927100" algn="ctr"/>
                        </a:tabLst>
                      </a:pPr>
                      <a:r>
                        <a:rPr kumimoji="0" lang="en-US" sz="1500" b="1" i="0" u="none" strike="noStrike" cap="none" normalizeH="0" baseline="0" smtClean="0">
                          <a:ln>
                            <a:noFill/>
                          </a:ln>
                          <a:solidFill>
                            <a:schemeClr val="tx1"/>
                          </a:solidFill>
                          <a:effectLst/>
                          <a:latin typeface="Tahoma" charset="0"/>
                          <a:ea typeface="Times New Roman" pitchFamily="18" charset="0"/>
                          <a:cs typeface="Arial" charset="0"/>
                        </a:rPr>
                        <a:t>Outcome Measures</a:t>
                      </a:r>
                      <a:endParaRPr kumimoji="0" lang="en-US" sz="1500" b="0" i="0" u="none" strike="noStrike" cap="none" normalizeH="0" baseline="0" smtClean="0">
                        <a:ln>
                          <a:noFill/>
                        </a:ln>
                        <a:solidFill>
                          <a:schemeClr val="tx1"/>
                        </a:solidFill>
                        <a:effectLst/>
                        <a:latin typeface="Tahoma"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F973"/>
                    </a:solidFill>
                  </a:tcPr>
                </a:tc>
              </a:tr>
              <a:tr h="763900">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US" sz="1500" b="0" i="0" u="none" strike="noStrike" cap="none" normalizeH="0" baseline="0" dirty="0" smtClean="0">
                          <a:ln>
                            <a:noFill/>
                          </a:ln>
                          <a:solidFill>
                            <a:schemeClr val="tx1"/>
                          </a:solidFill>
                          <a:effectLst/>
                          <a:latin typeface="Tahoma" charset="0"/>
                          <a:ea typeface="Times New Roman" pitchFamily="18" charset="0"/>
                          <a:cs typeface="Arial" charset="0"/>
                        </a:rPr>
                        <a:t>Number &amp; Diversity of study abroad options, locations, subject matter, and support.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9C9A5"/>
                    </a:solidFill>
                  </a:tcPr>
                </a:tc>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US" sz="1500" b="0" i="0" u="none" strike="noStrike" cap="none" normalizeH="0" baseline="0" dirty="0" smtClean="0">
                          <a:ln>
                            <a:noFill/>
                          </a:ln>
                          <a:solidFill>
                            <a:schemeClr val="tx1"/>
                          </a:solidFill>
                          <a:effectLst/>
                          <a:latin typeface="Tahoma" charset="0"/>
                          <a:ea typeface="Times New Roman" pitchFamily="18" charset="0"/>
                          <a:cs typeface="Arial" charset="0"/>
                        </a:rPr>
                        <a:t>Number &amp; diversity of students studying abroad in types of programs and locations; etc.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9C9A5"/>
                    </a:solidFill>
                  </a:tcPr>
                </a:tc>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US" sz="1500" b="0" i="0" u="none" strike="noStrike" cap="none" normalizeH="0" baseline="0" dirty="0" smtClean="0">
                          <a:ln>
                            <a:noFill/>
                          </a:ln>
                          <a:solidFill>
                            <a:schemeClr val="tx1"/>
                          </a:solidFill>
                          <a:effectLst/>
                          <a:latin typeface="Tahoma" charset="0"/>
                          <a:ea typeface="Times New Roman" pitchFamily="18" charset="0"/>
                          <a:cs typeface="Arial" charset="0"/>
                        </a:rPr>
                        <a:t>Impacts on knowledge, attitudes, beliefs, life skills, careers, etc.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9C9A5"/>
                    </a:solidFill>
                  </a:tcPr>
                </a:tc>
              </a:tr>
              <a:tr h="804285">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US" sz="1500" b="0" i="0" u="none" strike="noStrike" cap="none" normalizeH="0" baseline="0" dirty="0" smtClean="0">
                          <a:ln>
                            <a:noFill/>
                          </a:ln>
                          <a:solidFill>
                            <a:schemeClr val="tx1"/>
                          </a:solidFill>
                          <a:effectLst/>
                          <a:latin typeface="Tahoma" charset="0"/>
                          <a:ea typeface="Times New Roman" pitchFamily="18" charset="0"/>
                          <a:cs typeface="Arial" charset="0"/>
                        </a:rPr>
                        <a:t>Number of on-campus courses/curricula with significant international content.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F973"/>
                    </a:solidFill>
                  </a:tcPr>
                </a:tc>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US" sz="1500" b="0" i="0" u="none" strike="noStrike" cap="none" normalizeH="0" baseline="0" dirty="0" smtClean="0">
                          <a:ln>
                            <a:noFill/>
                          </a:ln>
                          <a:solidFill>
                            <a:schemeClr val="tx1"/>
                          </a:solidFill>
                          <a:effectLst/>
                          <a:latin typeface="Tahoma" charset="0"/>
                          <a:ea typeface="Times New Roman" pitchFamily="18" charset="0"/>
                          <a:cs typeface="Arial" charset="0"/>
                        </a:rPr>
                        <a:t>Number and diversity of students completing such courses and curricula.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F973"/>
                    </a:solidFill>
                  </a:tcPr>
                </a:tc>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defRPr/>
                      </a:pPr>
                      <a:r>
                        <a:rPr kumimoji="0" lang="en-US" sz="1500" b="0" i="0" u="none" strike="noStrike" cap="none" normalizeH="0" baseline="0" dirty="0" smtClean="0">
                          <a:ln>
                            <a:noFill/>
                          </a:ln>
                          <a:solidFill>
                            <a:schemeClr val="tx1"/>
                          </a:solidFill>
                          <a:effectLst/>
                          <a:latin typeface="Tahoma" charset="0"/>
                          <a:ea typeface="Times New Roman" pitchFamily="18" charset="0"/>
                          <a:cs typeface="Arial" charset="0"/>
                        </a:rPr>
                        <a:t>Impacts on knowledge, attitudes, beliefs, life skills, careers, etc.  </a:t>
                      </a:r>
                    </a:p>
                    <a:p>
                      <a:pPr marL="0" marR="0" lvl="0" indent="0" algn="l" defTabSz="914400" rtl="0" eaLnBrk="0" fontAlgn="base" latinLnBrk="0" hangingPunct="0">
                        <a:lnSpc>
                          <a:spcPct val="100000"/>
                        </a:lnSpc>
                        <a:spcBef>
                          <a:spcPct val="0"/>
                        </a:spcBef>
                        <a:spcAft>
                          <a:spcPct val="0"/>
                        </a:spcAft>
                        <a:buClr>
                          <a:schemeClr val="bg1"/>
                        </a:buClr>
                        <a:buSzTx/>
                        <a:buFontTx/>
                        <a:buNone/>
                        <a:tabLst/>
                      </a:pPr>
                      <a:endParaRPr kumimoji="0" lang="en-US" sz="1500" b="0" i="0" u="none" strike="noStrike" cap="none" normalizeH="0" baseline="0" dirty="0" smtClean="0">
                        <a:ln>
                          <a:noFill/>
                        </a:ln>
                        <a:solidFill>
                          <a:schemeClr val="tx1"/>
                        </a:solidFill>
                        <a:effectLst/>
                        <a:latin typeface="Tahoma"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F973"/>
                    </a:solidFill>
                  </a:tcPr>
                </a:tc>
              </a:tr>
              <a:tr h="1213253">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US" sz="1500" b="0" i="0" u="none" strike="noStrike" cap="none" normalizeH="0" baseline="0" smtClean="0">
                          <a:ln>
                            <a:noFill/>
                          </a:ln>
                          <a:solidFill>
                            <a:schemeClr val="tx1"/>
                          </a:solidFill>
                          <a:effectLst/>
                          <a:latin typeface="Tahoma" charset="0"/>
                          <a:ea typeface="Times New Roman" pitchFamily="18" charset="0"/>
                          <a:cs typeface="Arial" charset="0"/>
                        </a:rPr>
                        <a:t>Institutional research expenditures per faculty member.  Or, external research dollars, etc.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F973"/>
                    </a:solidFill>
                  </a:tcPr>
                </a:tc>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US" sz="1500" b="0" i="0" u="none" strike="noStrike" cap="none" normalizeH="0" baseline="0" dirty="0" smtClean="0">
                          <a:ln>
                            <a:noFill/>
                          </a:ln>
                          <a:solidFill>
                            <a:schemeClr val="tx1"/>
                          </a:solidFill>
                          <a:effectLst/>
                          <a:latin typeface="Tahoma" charset="0"/>
                          <a:ea typeface="Times New Roman" pitchFamily="18" charset="0"/>
                          <a:cs typeface="Arial" charset="0"/>
                        </a:rPr>
                        <a:t>Publications; patents; incidence of citation; grants and contracts from external sources.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F973"/>
                    </a:solidFill>
                  </a:tcPr>
                </a:tc>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US" sz="1500" b="0" i="0" u="none" strike="noStrike" cap="none" normalizeH="0" baseline="0" dirty="0" smtClean="0">
                          <a:ln>
                            <a:noFill/>
                          </a:ln>
                          <a:solidFill>
                            <a:schemeClr val="tx1"/>
                          </a:solidFill>
                          <a:effectLst/>
                          <a:latin typeface="Tahoma" charset="0"/>
                          <a:ea typeface="Times New Roman" pitchFamily="18" charset="0"/>
                          <a:cs typeface="Arial" charset="0"/>
                        </a:rPr>
                        <a:t>Enhanced reputation/awards; commercial applications income; economic development of locations/regions; community problem solving, etc.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F973"/>
                    </a:solidFill>
                  </a:tcPr>
                </a:tc>
              </a:tr>
              <a:tr h="1061772">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US" sz="1500" b="0" i="0" u="none" strike="noStrike" cap="none" normalizeH="0" baseline="0" dirty="0" smtClean="0">
                          <a:ln>
                            <a:noFill/>
                          </a:ln>
                          <a:solidFill>
                            <a:schemeClr val="tx1"/>
                          </a:solidFill>
                          <a:effectLst/>
                          <a:latin typeface="Tahoma" charset="0"/>
                          <a:ea typeface="Times New Roman" pitchFamily="18" charset="0"/>
                          <a:cs typeface="Arial" charset="0"/>
                        </a:rPr>
                        <a:t>Dollars, people and other resources applied to problem solving engagement.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F973"/>
                    </a:solidFill>
                  </a:tcPr>
                </a:tc>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US" sz="1500" b="0" i="0" u="none" strike="noStrike" cap="none" normalizeH="0" baseline="0" dirty="0" smtClean="0">
                          <a:ln>
                            <a:noFill/>
                          </a:ln>
                          <a:solidFill>
                            <a:schemeClr val="tx1"/>
                          </a:solidFill>
                          <a:effectLst/>
                          <a:latin typeface="Tahoma" charset="0"/>
                          <a:ea typeface="Times New Roman" pitchFamily="18" charset="0"/>
                          <a:cs typeface="Arial" charset="0"/>
                        </a:rPr>
                        <a:t>Numbers of projects/locations, numbers of people involved.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F973"/>
                    </a:solidFill>
                  </a:tcPr>
                </a:tc>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US" sz="1500" b="0" i="0" u="none" strike="noStrike" cap="none" normalizeH="0" baseline="0" dirty="0" smtClean="0">
                          <a:ln>
                            <a:noFill/>
                          </a:ln>
                          <a:solidFill>
                            <a:schemeClr val="tx1"/>
                          </a:solidFill>
                          <a:effectLst/>
                          <a:latin typeface="Tahoma" charset="0"/>
                          <a:ea typeface="Times New Roman" pitchFamily="18" charset="0"/>
                          <a:cs typeface="Arial" charset="0"/>
                        </a:rPr>
                        <a:t>Impact on people’s well being and condition:  economic, health, income, nutrition, safety/security, access, etc.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F973"/>
                    </a:solidFill>
                  </a:tcPr>
                </a:tc>
              </a:tr>
            </a:tbl>
          </a:graphicData>
        </a:graphic>
      </p:graphicFrame>
      <p:sp>
        <p:nvSpPr>
          <p:cNvPr id="26" name="Slide Number Placeholder 5"/>
          <p:cNvSpPr>
            <a:spLocks noGrp="1"/>
          </p:cNvSpPr>
          <p:nvPr>
            <p:ph type="sldNum" sz="quarter" idx="12"/>
          </p:nvPr>
        </p:nvSpPr>
        <p:spPr/>
        <p:txBody>
          <a:bodyPr/>
          <a:lstStyle/>
          <a:p>
            <a:pPr>
              <a:defRPr/>
            </a:pPr>
            <a:fld id="{D49DFDA6-3543-48EA-A52F-D30BB51ADC1B}" type="slidenum">
              <a:rPr lang="en-US"/>
              <a:pPr>
                <a:defRPr/>
              </a:pPr>
              <a:t>32</a:t>
            </a:fld>
            <a:endParaRPr lang="en-US"/>
          </a:p>
        </p:txBody>
      </p:sp>
      <p:sp>
        <p:nvSpPr>
          <p:cNvPr id="16414" name="Text Box 83"/>
          <p:cNvSpPr txBox="1">
            <a:spLocks noChangeArrowheads="1"/>
          </p:cNvSpPr>
          <p:nvPr/>
        </p:nvSpPr>
        <p:spPr bwMode="auto">
          <a:xfrm>
            <a:off x="304800" y="6096000"/>
            <a:ext cx="8458200" cy="523875"/>
          </a:xfrm>
          <a:prstGeom prst="rect">
            <a:avLst/>
          </a:prstGeom>
          <a:noFill/>
          <a:ln w="9525">
            <a:noFill/>
            <a:miter lim="800000"/>
            <a:headEnd/>
            <a:tailEnd/>
          </a:ln>
        </p:spPr>
        <p:txBody>
          <a:bodyPr>
            <a:spAutoFit/>
          </a:bodyPr>
          <a:lstStyle/>
          <a:p>
            <a:pPr>
              <a:spcBef>
                <a:spcPct val="50000"/>
              </a:spcBef>
            </a:pPr>
            <a:r>
              <a:rPr lang="en-US" sz="1400"/>
              <a:t>Note:  These are examples and no assumptions are made as to whether evidence exists to establish cause and effect connections when moving from left to right on the grid.</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12775" y="228600"/>
            <a:ext cx="8153400" cy="990600"/>
          </a:xfrm>
        </p:spPr>
        <p:txBody>
          <a:bodyPr/>
          <a:lstStyle/>
          <a:p>
            <a:pPr eaLnBrk="1" hangingPunct="1"/>
            <a:r>
              <a:rPr lang="en-US" smtClean="0"/>
              <a:t>IUPUI and Moi University</a:t>
            </a:r>
          </a:p>
        </p:txBody>
      </p:sp>
      <p:sp>
        <p:nvSpPr>
          <p:cNvPr id="53251" name="Rectangle 3"/>
          <p:cNvSpPr>
            <a:spLocks noGrp="1" noChangeArrowheads="1"/>
          </p:cNvSpPr>
          <p:nvPr>
            <p:ph sz="quarter" idx="1"/>
          </p:nvPr>
        </p:nvSpPr>
        <p:spPr>
          <a:xfrm>
            <a:off x="612775" y="1600200"/>
            <a:ext cx="8153400" cy="4495800"/>
          </a:xfrm>
        </p:spPr>
        <p:txBody>
          <a:bodyPr/>
          <a:lstStyle/>
          <a:p>
            <a:pPr eaLnBrk="1" hangingPunct="1">
              <a:buFontTx/>
              <a:buNone/>
            </a:pPr>
            <a:endParaRPr lang="en-US" smtClean="0"/>
          </a:p>
        </p:txBody>
      </p:sp>
      <p:pic>
        <p:nvPicPr>
          <p:cNvPr id="53252" name="Picture 4" descr="Joe, Bob, and Pharmacist"/>
          <p:cNvPicPr>
            <a:picLocks noChangeAspect="1" noChangeArrowheads="1"/>
          </p:cNvPicPr>
          <p:nvPr/>
        </p:nvPicPr>
        <p:blipFill>
          <a:blip r:embed="rId3" cstate="print"/>
          <a:srcRect/>
          <a:stretch>
            <a:fillRect/>
          </a:stretch>
        </p:blipFill>
        <p:spPr bwMode="auto">
          <a:xfrm>
            <a:off x="1219200" y="1752600"/>
            <a:ext cx="6477000"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838200" y="762000"/>
            <a:ext cx="7543800" cy="55626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u="sng" dirty="0"/>
              <a:t>Susan’s </a:t>
            </a:r>
            <a:r>
              <a:rPr lang="en-US" sz="3600" u="sng" dirty="0" smtClean="0"/>
              <a:t>fantasy </a:t>
            </a:r>
            <a:r>
              <a:rPr lang="en-US" sz="3600" u="sng" dirty="0"/>
              <a:t>“Greater Goals” of internationalization</a:t>
            </a:r>
          </a:p>
        </p:txBody>
      </p:sp>
      <p:sp>
        <p:nvSpPr>
          <p:cNvPr id="3" name="Content Placeholder 2"/>
          <p:cNvSpPr>
            <a:spLocks noGrp="1"/>
          </p:cNvSpPr>
          <p:nvPr>
            <p:ph idx="1"/>
          </p:nvPr>
        </p:nvSpPr>
        <p:spPr/>
        <p:txBody>
          <a:bodyPr>
            <a:normAutofit fontScale="62500" lnSpcReduction="20000"/>
          </a:bodyPr>
          <a:lstStyle/>
          <a:p>
            <a:r>
              <a:rPr lang="en-US" dirty="0"/>
              <a:t> </a:t>
            </a:r>
            <a:r>
              <a:rPr lang="en-US" dirty="0" smtClean="0"/>
              <a:t>To </a:t>
            </a:r>
            <a:r>
              <a:rPr lang="en-US" dirty="0"/>
              <a:t>graduate individuals knowledgeable about, at home in, and prepared to lead a globalizing world.</a:t>
            </a:r>
          </a:p>
          <a:p>
            <a:pPr>
              <a:buNone/>
            </a:pPr>
            <a:r>
              <a:rPr lang="en-US" dirty="0"/>
              <a:t> </a:t>
            </a:r>
            <a:endParaRPr lang="en-US" dirty="0" smtClean="0"/>
          </a:p>
          <a:p>
            <a:pPr lvl="0"/>
            <a:r>
              <a:rPr lang="en-US" dirty="0" smtClean="0"/>
              <a:t>To create transformative, transcendent knowledge from global dialogue and collaboration, knowledge that transforms disciplines, students, faculty, and institutions alike.</a:t>
            </a:r>
          </a:p>
          <a:p>
            <a:pPr>
              <a:buNone/>
            </a:pPr>
            <a:r>
              <a:rPr lang="en-US" dirty="0"/>
              <a:t> </a:t>
            </a:r>
          </a:p>
          <a:p>
            <a:pPr lvl="0"/>
            <a:r>
              <a:rPr lang="en-US" dirty="0"/>
              <a:t>To enable higher education to be a force for global good, advancing people-to-people diplomacy and addressing the global issues of our times.</a:t>
            </a:r>
          </a:p>
          <a:p>
            <a:pPr>
              <a:buNone/>
            </a:pPr>
            <a:r>
              <a:rPr lang="en-US" dirty="0"/>
              <a:t> </a:t>
            </a:r>
          </a:p>
          <a:p>
            <a:pPr lvl="0"/>
            <a:r>
              <a:rPr lang="en-US" dirty="0"/>
              <a:t>To assist our surrounding communities in navigating the waters of an increasingly globalized world.</a:t>
            </a:r>
          </a:p>
          <a:p>
            <a:pPr>
              <a:buNone/>
            </a:pPr>
            <a:r>
              <a:rPr lang="en-US" dirty="0"/>
              <a:t> </a:t>
            </a:r>
          </a:p>
          <a:p>
            <a:pPr lvl="0"/>
            <a:r>
              <a:rPr lang="en-US" dirty="0"/>
              <a:t>To shape a global system of higher education that meets growing demand, is balanced in impact across nations, values different forms and audiences, and operates according to mutually developed standards and principles.</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Historically , international education in the U.S. was seen as:</a:t>
            </a:r>
            <a:endParaRPr lang="en-US" dirty="0"/>
          </a:p>
        </p:txBody>
      </p:sp>
      <p:sp>
        <p:nvSpPr>
          <p:cNvPr id="3" name="Content Placeholder 2"/>
          <p:cNvSpPr>
            <a:spLocks noGrp="1"/>
          </p:cNvSpPr>
          <p:nvPr>
            <p:ph idx="1"/>
          </p:nvPr>
        </p:nvSpPr>
        <p:spPr/>
        <p:txBody>
          <a:bodyPr>
            <a:normAutofit/>
          </a:bodyPr>
          <a:lstStyle/>
          <a:p>
            <a:r>
              <a:rPr lang="en-US" dirty="0" smtClean="0"/>
              <a:t>Counting students “in” and students “out”</a:t>
            </a:r>
          </a:p>
          <a:p>
            <a:r>
              <a:rPr lang="en-US" dirty="0" smtClean="0"/>
              <a:t>Teaching some students another language</a:t>
            </a:r>
          </a:p>
          <a:p>
            <a:r>
              <a:rPr lang="en-US" dirty="0" smtClean="0"/>
              <a:t>Relevant only to certain types of institutions, disciplines, and students</a:t>
            </a:r>
          </a:p>
          <a:p>
            <a:r>
              <a:rPr lang="en-US" dirty="0" smtClean="0"/>
              <a:t>Central neither to the institution nor to student learning </a:t>
            </a:r>
          </a:p>
          <a:p>
            <a:r>
              <a:rPr lang="en-US" dirty="0" smtClean="0"/>
              <a:t>A scattered set of disparate activities</a:t>
            </a:r>
          </a:p>
          <a:p>
            <a:r>
              <a:rPr lang="en-US" dirty="0" smtClean="0"/>
              <a:t>Not of great interest to most faculty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Carnegie Foundation Survey, 1991-93</a:t>
            </a:r>
            <a:endParaRPr lang="en-US" dirty="0"/>
          </a:p>
        </p:txBody>
      </p:sp>
      <p:sp>
        <p:nvSpPr>
          <p:cNvPr id="3" name="Content Placeholder 2"/>
          <p:cNvSpPr>
            <a:spLocks noGrp="1"/>
          </p:cNvSpPr>
          <p:nvPr>
            <p:ph idx="1"/>
          </p:nvPr>
        </p:nvSpPr>
        <p:spPr/>
        <p:txBody>
          <a:bodyPr>
            <a:normAutofit/>
          </a:bodyPr>
          <a:lstStyle/>
          <a:p>
            <a:pPr>
              <a:buNone/>
            </a:pPr>
            <a:r>
              <a:rPr lang="en-US" dirty="0" smtClean="0"/>
              <a:t>“…U.S. faculty participation in international activities and programs is … lower than that of academics in the other countries studies. </a:t>
            </a:r>
          </a:p>
          <a:p>
            <a:pPr>
              <a:buNone/>
            </a:pPr>
            <a:endParaRPr lang="en-US" dirty="0" smtClean="0"/>
          </a:p>
          <a:p>
            <a:pPr>
              <a:buNone/>
            </a:pPr>
            <a:r>
              <a:rPr lang="en-US" dirty="0" smtClean="0"/>
              <a:t>It is not misleading to describe U.S. faculty as parochial in outlook and behavior …”</a:t>
            </a:r>
          </a:p>
          <a:p>
            <a:pPr>
              <a:buNone/>
            </a:pPr>
            <a:endParaRPr lang="en-US" dirty="0" smtClean="0"/>
          </a:p>
          <a:p>
            <a:pPr>
              <a:buNone/>
            </a:pPr>
            <a:r>
              <a:rPr lang="en-US" sz="2800" dirty="0" smtClean="0"/>
              <a:t>(</a:t>
            </a:r>
            <a:r>
              <a:rPr lang="en-US" sz="2800" i="1" dirty="0" smtClean="0"/>
              <a:t>The International Academic Profession</a:t>
            </a:r>
            <a:r>
              <a:rPr lang="en-US" sz="2800" dirty="0" smtClean="0"/>
              <a:t>, 1996, p. 386)</a:t>
            </a:r>
            <a:endParaRPr lang="en-US"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u="sng" dirty="0" smtClean="0"/>
              <a:t>The world has changed since then.</a:t>
            </a:r>
            <a:endParaRPr lang="en-US" sz="3200" dirty="0"/>
          </a:p>
        </p:txBody>
      </p:sp>
      <p:pic>
        <p:nvPicPr>
          <p:cNvPr id="4" name="Picture 17" descr="C:\Users\ssutton\AppData\Local\Microsoft\Windows\Temporary Internet Files\Content.IE5\TSSB36SU\MP900442441[1].jpg"/>
          <p:cNvPicPr>
            <a:picLocks noGrp="1" noChangeAspect="1" noChangeArrowheads="1"/>
          </p:cNvPicPr>
          <p:nvPr>
            <p:ph idx="1"/>
          </p:nvPr>
        </p:nvPicPr>
        <p:blipFill>
          <a:blip r:embed="rId2" cstate="print"/>
          <a:srcRect/>
          <a:stretch>
            <a:fillRect/>
          </a:stretch>
        </p:blipFill>
        <p:spPr bwMode="auto">
          <a:xfrm>
            <a:off x="1689831" y="1600200"/>
            <a:ext cx="5764337" cy="4525963"/>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ivory tower is no more.</a:t>
            </a:r>
            <a:endParaRPr lang="en-US" dirty="0"/>
          </a:p>
        </p:txBody>
      </p:sp>
      <p:sp>
        <p:nvSpPr>
          <p:cNvPr id="3" name="Content Placeholder 2"/>
          <p:cNvSpPr>
            <a:spLocks noGrp="1"/>
          </p:cNvSpPr>
          <p:nvPr>
            <p:ph idx="1"/>
          </p:nvPr>
        </p:nvSpPr>
        <p:spPr/>
        <p:txBody>
          <a:bodyPr/>
          <a:lstStyle/>
          <a:p>
            <a:pPr>
              <a:buNone/>
            </a:pPr>
            <a:endParaRPr lang="en-US" dirty="0"/>
          </a:p>
        </p:txBody>
      </p:sp>
      <p:pic>
        <p:nvPicPr>
          <p:cNvPr id="2057" name="Picture 9" descr="C:\Users\ssutton\AppData\Local\Microsoft\Windows\Temporary Internet Files\Content.IE5\60JD6MPT\MC900415196[1].wmf"/>
          <p:cNvPicPr>
            <a:picLocks noChangeAspect="1" noChangeArrowheads="1"/>
          </p:cNvPicPr>
          <p:nvPr/>
        </p:nvPicPr>
        <p:blipFill>
          <a:blip r:embed="rId3" cstate="print"/>
          <a:srcRect/>
          <a:stretch>
            <a:fillRect/>
          </a:stretch>
        </p:blipFill>
        <p:spPr bwMode="auto">
          <a:xfrm>
            <a:off x="3543677" y="2584010"/>
            <a:ext cx="2056646" cy="1689980"/>
          </a:xfrm>
          <a:prstGeom prst="rect">
            <a:avLst/>
          </a:prstGeom>
          <a:noFill/>
        </p:spPr>
      </p:pic>
      <p:pic>
        <p:nvPicPr>
          <p:cNvPr id="2059" name="Picture 11" descr="C:\Users\ssutton\AppData\Local\Microsoft\Windows\Temporary Internet Files\Content.IE5\7WYEP2AJ\MC900303675[1].wmf"/>
          <p:cNvPicPr>
            <a:picLocks noChangeAspect="1" noChangeArrowheads="1"/>
          </p:cNvPicPr>
          <p:nvPr/>
        </p:nvPicPr>
        <p:blipFill>
          <a:blip r:embed="rId4" cstate="print"/>
          <a:srcRect/>
          <a:stretch>
            <a:fillRect/>
          </a:stretch>
        </p:blipFill>
        <p:spPr bwMode="auto">
          <a:xfrm>
            <a:off x="3276600" y="2209800"/>
            <a:ext cx="2514600" cy="24384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12775" y="228600"/>
            <a:ext cx="8153400" cy="990600"/>
          </a:xfrm>
        </p:spPr>
        <p:txBody>
          <a:bodyPr>
            <a:normAutofit fontScale="90000"/>
          </a:bodyPr>
          <a:lstStyle/>
          <a:p>
            <a:r>
              <a:rPr lang="en-US" dirty="0" smtClean="0"/>
              <a:t>The global reorganization of higher education:</a:t>
            </a:r>
          </a:p>
        </p:txBody>
      </p:sp>
      <p:sp>
        <p:nvSpPr>
          <p:cNvPr id="16387" name="Content Placeholder 2"/>
          <p:cNvSpPr>
            <a:spLocks noGrp="1"/>
          </p:cNvSpPr>
          <p:nvPr>
            <p:ph sz="quarter" idx="1"/>
          </p:nvPr>
        </p:nvSpPr>
        <p:spPr>
          <a:xfrm>
            <a:off x="612775" y="1295400"/>
            <a:ext cx="8153400" cy="4800600"/>
          </a:xfrm>
        </p:spPr>
        <p:txBody>
          <a:bodyPr>
            <a:normAutofit fontScale="77500" lnSpcReduction="20000"/>
          </a:bodyPr>
          <a:lstStyle/>
          <a:p>
            <a:r>
              <a:rPr lang="en-US" dirty="0" smtClean="0"/>
              <a:t>greater student #s worldwide (</a:t>
            </a:r>
            <a:r>
              <a:rPr lang="en-US" dirty="0" err="1" smtClean="0"/>
              <a:t>massification</a:t>
            </a:r>
            <a:r>
              <a:rPr lang="en-US" dirty="0" smtClean="0"/>
              <a:t>)</a:t>
            </a:r>
          </a:p>
          <a:p>
            <a:r>
              <a:rPr lang="en-US" dirty="0" smtClean="0"/>
              <a:t>greater student mobility across nations</a:t>
            </a:r>
          </a:p>
          <a:p>
            <a:r>
              <a:rPr lang="en-US" dirty="0" smtClean="0"/>
              <a:t>use of IT to shrink distances</a:t>
            </a:r>
          </a:p>
          <a:p>
            <a:r>
              <a:rPr lang="en-US" dirty="0" smtClean="0"/>
              <a:t>global nature of science, scholarship, &amp; the professions </a:t>
            </a:r>
          </a:p>
          <a:p>
            <a:r>
              <a:rPr lang="en-US" dirty="0" smtClean="0"/>
              <a:t>need to educate students for global competence</a:t>
            </a:r>
          </a:p>
          <a:p>
            <a:r>
              <a:rPr lang="en-US" dirty="0" smtClean="0"/>
              <a:t>postcolonial perspectives on knowledge</a:t>
            </a:r>
          </a:p>
          <a:p>
            <a:r>
              <a:rPr lang="en-US" dirty="0" smtClean="0"/>
              <a:t>spread of excellent institutions worldwide</a:t>
            </a:r>
          </a:p>
          <a:p>
            <a:r>
              <a:rPr lang="en-US" dirty="0" smtClean="0"/>
              <a:t>rise of regional/global networks &amp; rankings</a:t>
            </a:r>
          </a:p>
          <a:p>
            <a:r>
              <a:rPr lang="en-US" dirty="0" smtClean="0"/>
              <a:t>greater need to generate income from tuition</a:t>
            </a:r>
          </a:p>
          <a:p>
            <a:r>
              <a:rPr lang="en-US" dirty="0" smtClean="0"/>
              <a:t>rise of globally-delivered forms of higher education</a:t>
            </a:r>
          </a:p>
          <a:p>
            <a:r>
              <a:rPr lang="en-US" dirty="0" smtClean="0"/>
              <a:t>increasing awareness of global nature of many problems</a:t>
            </a:r>
          </a:p>
          <a:p>
            <a:r>
              <a:rPr lang="en-US" dirty="0" smtClean="0"/>
              <a:t>globalized nature of communities we serve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387">
                                            <p:txEl>
                                              <p:pRg st="3" end="3"/>
                                            </p:txEl>
                                          </p:spTgt>
                                        </p:tgtEl>
                                        <p:attrNameLst>
                                          <p:attrName>style.visibility</p:attrName>
                                        </p:attrNameLst>
                                      </p:cBhvr>
                                      <p:to>
                                        <p:strVal val="visible"/>
                                      </p:to>
                                    </p:set>
                                    <p:anim calcmode="lin" valueType="num">
                                      <p:cBhvr additive="base">
                                        <p:cTn id="25"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387">
                                            <p:txEl>
                                              <p:pRg st="4" end="4"/>
                                            </p:txEl>
                                          </p:spTgt>
                                        </p:tgtEl>
                                        <p:attrNameLst>
                                          <p:attrName>style.visibility</p:attrName>
                                        </p:attrNameLst>
                                      </p:cBhvr>
                                      <p:to>
                                        <p:strVal val="visible"/>
                                      </p:to>
                                    </p:set>
                                    <p:anim calcmode="lin" valueType="num">
                                      <p:cBhvr additive="base">
                                        <p:cTn id="31" dur="5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3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6387">
                                            <p:txEl>
                                              <p:pRg st="5" end="5"/>
                                            </p:txEl>
                                          </p:spTgt>
                                        </p:tgtEl>
                                        <p:attrNameLst>
                                          <p:attrName>style.visibility</p:attrName>
                                        </p:attrNameLst>
                                      </p:cBhvr>
                                      <p:to>
                                        <p:strVal val="visible"/>
                                      </p:to>
                                    </p:set>
                                    <p:anim calcmode="lin" valueType="num">
                                      <p:cBhvr additive="base">
                                        <p:cTn id="37" dur="500" fill="hold"/>
                                        <p:tgtEl>
                                          <p:spTgt spid="163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38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6387">
                                            <p:txEl>
                                              <p:pRg st="6" end="6"/>
                                            </p:txEl>
                                          </p:spTgt>
                                        </p:tgtEl>
                                        <p:attrNameLst>
                                          <p:attrName>style.visibility</p:attrName>
                                        </p:attrNameLst>
                                      </p:cBhvr>
                                      <p:to>
                                        <p:strVal val="visible"/>
                                      </p:to>
                                    </p:set>
                                    <p:anim calcmode="lin" valueType="num">
                                      <p:cBhvr additive="base">
                                        <p:cTn id="43" dur="500" fill="hold"/>
                                        <p:tgtEl>
                                          <p:spTgt spid="163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638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6387">
                                            <p:txEl>
                                              <p:pRg st="7" end="7"/>
                                            </p:txEl>
                                          </p:spTgt>
                                        </p:tgtEl>
                                        <p:attrNameLst>
                                          <p:attrName>style.visibility</p:attrName>
                                        </p:attrNameLst>
                                      </p:cBhvr>
                                      <p:to>
                                        <p:strVal val="visible"/>
                                      </p:to>
                                    </p:set>
                                    <p:anim calcmode="lin" valueType="num">
                                      <p:cBhvr additive="base">
                                        <p:cTn id="49" dur="500" fill="hold"/>
                                        <p:tgtEl>
                                          <p:spTgt spid="1638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638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6387">
                                            <p:txEl>
                                              <p:pRg st="8" end="8"/>
                                            </p:txEl>
                                          </p:spTgt>
                                        </p:tgtEl>
                                        <p:attrNameLst>
                                          <p:attrName>style.visibility</p:attrName>
                                        </p:attrNameLst>
                                      </p:cBhvr>
                                      <p:to>
                                        <p:strVal val="visible"/>
                                      </p:to>
                                    </p:set>
                                    <p:anim calcmode="lin" valueType="num">
                                      <p:cBhvr additive="base">
                                        <p:cTn id="55" dur="500" fill="hold"/>
                                        <p:tgtEl>
                                          <p:spTgt spid="16387">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638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6387">
                                            <p:txEl>
                                              <p:pRg st="9" end="9"/>
                                            </p:txEl>
                                          </p:spTgt>
                                        </p:tgtEl>
                                        <p:attrNameLst>
                                          <p:attrName>style.visibility</p:attrName>
                                        </p:attrNameLst>
                                      </p:cBhvr>
                                      <p:to>
                                        <p:strVal val="visible"/>
                                      </p:to>
                                    </p:set>
                                    <p:anim calcmode="lin" valueType="num">
                                      <p:cBhvr additive="base">
                                        <p:cTn id="61" dur="500" fill="hold"/>
                                        <p:tgtEl>
                                          <p:spTgt spid="16387">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638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6387">
                                            <p:txEl>
                                              <p:pRg st="10" end="10"/>
                                            </p:txEl>
                                          </p:spTgt>
                                        </p:tgtEl>
                                        <p:attrNameLst>
                                          <p:attrName>style.visibility</p:attrName>
                                        </p:attrNameLst>
                                      </p:cBhvr>
                                      <p:to>
                                        <p:strVal val="visible"/>
                                      </p:to>
                                    </p:set>
                                    <p:anim calcmode="lin" valueType="num">
                                      <p:cBhvr additive="base">
                                        <p:cTn id="67" dur="500" fill="hold"/>
                                        <p:tgtEl>
                                          <p:spTgt spid="16387">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6387">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6387">
                                            <p:txEl>
                                              <p:pRg st="11" end="11"/>
                                            </p:txEl>
                                          </p:spTgt>
                                        </p:tgtEl>
                                        <p:attrNameLst>
                                          <p:attrName>style.visibility</p:attrName>
                                        </p:attrNameLst>
                                      </p:cBhvr>
                                      <p:to>
                                        <p:strVal val="visible"/>
                                      </p:to>
                                    </p:set>
                                    <p:anim calcmode="lin" valueType="num">
                                      <p:cBhvr additive="base">
                                        <p:cTn id="73" dur="500" fill="hold"/>
                                        <p:tgtEl>
                                          <p:spTgt spid="16387">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6387">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A new word was needed.</a:t>
            </a:r>
            <a:endParaRPr lang="en-US" u="sng" dirty="0"/>
          </a:p>
        </p:txBody>
      </p:sp>
      <p:sp>
        <p:nvSpPr>
          <p:cNvPr id="3" name="Content Placeholder 2"/>
          <p:cNvSpPr>
            <a:spLocks noGrp="1"/>
          </p:cNvSpPr>
          <p:nvPr>
            <p:ph idx="1"/>
          </p:nvPr>
        </p:nvSpPr>
        <p:spPr/>
        <p:txBody>
          <a:bodyPr>
            <a:normAutofit fontScale="85000" lnSpcReduction="10000"/>
          </a:bodyPr>
          <a:lstStyle/>
          <a:p>
            <a:pPr algn="ctr">
              <a:buNone/>
            </a:pPr>
            <a:r>
              <a:rPr lang="en-US" sz="4100" b="1" dirty="0" smtClean="0"/>
              <a:t>INTERNATIONALIZATION</a:t>
            </a:r>
            <a:r>
              <a:rPr lang="en-US" dirty="0" smtClean="0"/>
              <a:t> </a:t>
            </a:r>
          </a:p>
          <a:p>
            <a:r>
              <a:rPr lang="en-US" dirty="0" smtClean="0"/>
              <a:t>“integrating an international and intercultural dimension into the teaching, research and service functions of an institution” (Knight 1994)</a:t>
            </a:r>
          </a:p>
          <a:p>
            <a:r>
              <a:rPr lang="en-US" dirty="0" smtClean="0"/>
              <a:t>“integrating an international perspective … to respond and adapt to an increasingly diverse, globally focused, ever-changing external environment “ (</a:t>
            </a:r>
            <a:r>
              <a:rPr lang="en-US" dirty="0" err="1" smtClean="0"/>
              <a:t>Ellingboe</a:t>
            </a:r>
            <a:r>
              <a:rPr lang="en-US" dirty="0" smtClean="0"/>
              <a:t>, 1998) </a:t>
            </a:r>
          </a:p>
          <a:p>
            <a:r>
              <a:rPr lang="en-US" dirty="0" smtClean="0"/>
              <a:t>“the wise, informed, and responsible engagement of students, faculty, staff, and the institution itself in the global networks that shape us all” (IUPUI 2008)</a:t>
            </a:r>
          </a:p>
          <a:p>
            <a:pPr>
              <a:buNone/>
            </a:pPr>
            <a:endParaRPr lang="en-US" dirty="0" smtClean="0"/>
          </a:p>
          <a:p>
            <a:endParaRPr lang="en-US" dirty="0"/>
          </a:p>
        </p:txBody>
      </p:sp>
    </p:spTree>
    <p:extLst>
      <p:ext uri="{BB962C8B-B14F-4D97-AF65-F5344CB8AC3E}">
        <p14:creationId xmlns:p14="http://schemas.microsoft.com/office/powerpoint/2010/main" val="24759085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600</TotalTime>
  <Words>1536</Words>
  <Application>Microsoft Office PowerPoint</Application>
  <PresentationFormat>On-screen Show (4:3)</PresentationFormat>
  <Paragraphs>235</Paragraphs>
  <Slides>35</Slides>
  <Notes>11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Academic Internationalization in the 21st Century:  Comprehensive, Engaged, Collaborative</vt:lpstr>
      <vt:lpstr>International Education in the 1960s Bryn Mawr College</vt:lpstr>
      <vt:lpstr>International Education in the 1960s IUPUI</vt:lpstr>
      <vt:lpstr>Historically , international education in the U.S. was seen as:</vt:lpstr>
      <vt:lpstr>Carnegie Foundation Survey, 1991-93</vt:lpstr>
      <vt:lpstr>The world has changed since then.</vt:lpstr>
      <vt:lpstr>The ivory tower is no more.</vt:lpstr>
      <vt:lpstr>The global reorganization of higher education:</vt:lpstr>
      <vt:lpstr>A new word was needed.</vt:lpstr>
      <vt:lpstr>ACE Mapping Survey 2012</vt:lpstr>
      <vt:lpstr>An exciting, exhilarating, confusing, conflicting moment.</vt:lpstr>
      <vt:lpstr>Daunting Challenges:</vt:lpstr>
      <vt:lpstr>Some recent headlines:</vt:lpstr>
      <vt:lpstr>Is IZN becoming something other than its originators intended?</vt:lpstr>
      <vt:lpstr>Not if we take the time to do it right.</vt:lpstr>
      <vt:lpstr>Invigorating opportunities:</vt:lpstr>
      <vt:lpstr>1. Approach IZN as institutionally comprehensive</vt:lpstr>
      <vt:lpstr>2. Approach IZN as internationally collaborative.</vt:lpstr>
      <vt:lpstr>PowerPoint Presentation</vt:lpstr>
      <vt:lpstr>3.IZN thrives on active engagement.</vt:lpstr>
      <vt:lpstr>4.IZN thrives on knowledge of best practices.</vt:lpstr>
      <vt:lpstr>5.IZN thrives by connecting the local and the global.</vt:lpstr>
      <vt:lpstr>6.IZN asks for institutional global citizenship.</vt:lpstr>
      <vt:lpstr>IZN and Strategic Planning</vt:lpstr>
      <vt:lpstr>1.Get the right people involved in planning processes viewed as legitimate.</vt:lpstr>
      <vt:lpstr>2. Take stock of existing international strengths and weaknesses.</vt:lpstr>
      <vt:lpstr>3. Set broad vision and goals that fit the institution.</vt:lpstr>
      <vt:lpstr>The wide-ranging, sometimes conflicting goals of internationalization</vt:lpstr>
      <vt:lpstr>The wide-ranging, sometimes conflicting goals of internationalization</vt:lpstr>
      <vt:lpstr>4. Develop specific strategies.</vt:lpstr>
      <vt:lpstr>5. Develop organizational structures, staffing, and funding for these activities.</vt:lpstr>
      <vt:lpstr>What Can be Measured:  Examples</vt:lpstr>
      <vt:lpstr>IUPUI and Moi University</vt:lpstr>
      <vt:lpstr>PowerPoint Presentation</vt:lpstr>
      <vt:lpstr>Susan’s fantasy “Greater Goals” of internationalization</vt:lpstr>
    </vt:vector>
  </TitlesOfParts>
  <Company>Bryn Mawr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Internationalization in the 21st Century:  Comprehensive, Engaged, and Collaborative</dc:title>
  <dc:creator>ssutton</dc:creator>
  <cp:lastModifiedBy>cissadmin</cp:lastModifiedBy>
  <cp:revision>65</cp:revision>
  <dcterms:created xsi:type="dcterms:W3CDTF">2013-12-02T17:43:19Z</dcterms:created>
  <dcterms:modified xsi:type="dcterms:W3CDTF">2013-12-12T16:57:35Z</dcterms:modified>
</cp:coreProperties>
</file>