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06" r:id="rId2"/>
    <p:sldMasterId id="2147483707" r:id="rId3"/>
    <p:sldMasterId id="2147483708" r:id="rId4"/>
  </p:sldMasterIdLst>
  <p:notesMasterIdLst>
    <p:notesMasterId r:id="rId5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Raleway" panose="020B0604020202020204" charset="0"/>
      <p:regular r:id="rId60"/>
      <p:bold r:id="rId61"/>
      <p:italic r:id="rId62"/>
      <p:boldItalic r:id="rId63"/>
    </p:embeddedFont>
    <p:embeddedFont>
      <p:font typeface="Lato" panose="020B0604020202020204" charset="0"/>
      <p:regular r:id="rId64"/>
      <p:bold r:id="rId65"/>
      <p:italic r:id="rId66"/>
      <p:boldItalic r:id="rId67"/>
    </p:embeddedFont>
    <p:embeddedFont>
      <p:font typeface="Balthazar" panose="020B0604020202020204" charset="0"/>
      <p:regular r:id="rId68"/>
    </p:embeddedFont>
    <p:embeddedFont>
      <p:font typeface="Impact" panose="020B0806030902050204" pitchFamily="34" charset="0"/>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50" y="7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3206894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1</a:t>
            </a:fld>
            <a:endParaRPr lang="en" sz="1200">
              <a:solidFill>
                <a:schemeClr val="dk1"/>
              </a:solidFill>
              <a:latin typeface="Arial"/>
              <a:ea typeface="Arial"/>
              <a:cs typeface="Arial"/>
              <a:sym typeface="Arial"/>
            </a:endParaRPr>
          </a:p>
        </p:txBody>
      </p:sp>
      <p:sp>
        <p:nvSpPr>
          <p:cNvPr id="365" name="Shape 3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66" name="Shape 366"/>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R="0" lvl="0" algn="l" rtl="0">
              <a:spcBef>
                <a:spcPts val="240"/>
              </a:spcBef>
              <a:spcAft>
                <a:spcPts val="0"/>
              </a:spcAft>
              <a:buNone/>
            </a:pPr>
            <a:r>
              <a:rPr lang="en" sz="1200">
                <a:solidFill>
                  <a:schemeClr val="dk1"/>
                </a:solidFill>
              </a:rPr>
              <a:t>Good evening and thank you all for coming tonight. Before beginning my formal remarks I would like to thank Professor Dianne Pinderhughes of Africana Studies and Professor Jesse Lander of English and the faculties of their respective departments for inviting me out for this talk.</a:t>
            </a:r>
          </a:p>
          <a:p>
            <a:pPr marR="0" lvl="0" algn="l" rtl="0">
              <a:spcBef>
                <a:spcPts val="240"/>
              </a:spcBef>
              <a:spcAft>
                <a:spcPts val="0"/>
              </a:spcAft>
              <a:buNone/>
            </a:pPr>
            <a:endParaRPr sz="1200">
              <a:solidFill>
                <a:schemeClr val="dk1"/>
              </a:solidFill>
            </a:endParaRPr>
          </a:p>
          <a:p>
            <a:pPr marR="0" lvl="0" algn="l" rtl="0">
              <a:spcBef>
                <a:spcPts val="240"/>
              </a:spcBef>
              <a:spcAft>
                <a:spcPts val="0"/>
              </a:spcAft>
              <a:buNone/>
            </a:pPr>
            <a:r>
              <a:rPr lang="en" sz="1200">
                <a:solidFill>
                  <a:schemeClr val="dk1"/>
                </a:solidFill>
              </a:rPr>
              <a:t>The title of my talk is On Literatures, Literacies and Liberation and what I have attempted to do is to weave together a narrative of a quarter century of life as a student, a scholar, a teacher, a writer, and a person for, as I get older, I find it increasingly difficult to separate my autobiography from my scholarship. I am the work that I do and I am who I am because of the words I have read and written and because of the students I have taught and loved and learned so much from over these past 24 years. So in 50 minutes or less I promise to get from the beginning up until the present and I will do my best not to go over time as I am the only one standing between all of you and the food and beverages you’ve been promised.</a:t>
            </a:r>
          </a:p>
        </p:txBody>
      </p:sp>
    </p:spTree>
    <p:extLst>
      <p:ext uri="{BB962C8B-B14F-4D97-AF65-F5344CB8AC3E}">
        <p14:creationId xmlns:p14="http://schemas.microsoft.com/office/powerpoint/2010/main" val="1115167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9325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1" name="Shape 4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3598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4002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96086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5" name="Shape 4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978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200">
                <a:solidFill>
                  <a:schemeClr val="dk1"/>
                </a:solidFill>
              </a:rPr>
              <a:t>Were it a nation the African Diaspora would be the third largest country on earth, behind only China and India, and ahead of the United States. Taken together Africa and the African Diaspora represent 20% of the world’s population and an even greater percentage of the world’s growth and the growth of the Catholic Church. By 2050 40% of all births will occur in sub-Saharan Africa and by 2100 40% of the world’s population could live in or hail immediately from Africa. This represents a significant and fast growing population that we know relatively little about from a scholarly perspective. What we do know is that the continent has the lowest life expectancies and some of the lowest literacy rates on the planet. We also know that its artists, its heroes, its priests and bishops, its educators,  its cultural institutions, and its martyrs are largely unknown and understudied by the Western world. Hierarchies of knowledge, legacies of enslavement and exploitation, and academic structures that lean toward Europe have prevented the serious study of the African Continent and African Diaspora that are warranted. More than 175 million Africans are Catholics and there are another 100+ million Catholics in the African Diaspora. Brazil, with a 50% African Diaspora population, has more Catholics (at 140 million) than any nation in the world. </a:t>
            </a:r>
          </a:p>
        </p:txBody>
      </p:sp>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10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sz="1200"/>
              <a:t>But whose words are words of freedom and for whom? In addition to the “Why” of English I also ask about the Who, the What, the Where, and the How of English. In asking these questions, in seeking the incorporation of new literatures, new geographical boundaries, new pedagogical perspectives, and a broader spectrum of participants I am forced to consider the silence of the archive…</a:t>
            </a:r>
          </a:p>
          <a:p>
            <a:pPr lvl="0">
              <a:spcBef>
                <a:spcPts val="0"/>
              </a:spcBef>
              <a:buNone/>
            </a:pPr>
            <a:endParaRPr sz="1200"/>
          </a:p>
          <a:p>
            <a:pPr lvl="0" rtl="0">
              <a:spcBef>
                <a:spcPts val="0"/>
              </a:spcBef>
              <a:buNone/>
            </a:pPr>
            <a:r>
              <a:rPr lang="en" sz="1200"/>
              <a:t>The location of the work of the Discourse analyst is the archive but, what do we do when the archives do not exist to make the knowledge visible or knowable? The analyst must necessarily becomes a producer of archive; a collector of texts, and narratives. A digger, an archaeologist if you will. I find that increasingly I have become a collector (and assembler) of forbidden or forgotten words, of stories of texts and writers, a rememberer and a documentarian of the myriad sociocultural contexts amid which texts are constructed, consumed, and distributed. Our ability to put our thumbs on discourse, so to speak, is only as possible as the archive shelves are full. Empty shelves and muted voices limit our ability to do our work in English. As you know, I have particularly been concerned with the absence in the academic archives of the powerful voices of the African Diaspora, thus my dual foci on English and Africana Studies.</a:t>
            </a:r>
          </a:p>
          <a:p>
            <a:pPr lvl="0">
              <a:spcBef>
                <a:spcPts val="0"/>
              </a:spcBef>
              <a:buNone/>
            </a:pPr>
            <a:endParaRPr sz="1200"/>
          </a:p>
        </p:txBody>
      </p:sp>
      <p:sp>
        <p:nvSpPr>
          <p:cNvPr id="500" name="Shape 5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696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In Silencing the Past Michel-Rolph Truillot explains that Silences enter the process of historical (and cultural) production at 4 crucial moments: 1-SOURCES- the moment of fact creation •2-ARCHIVES-the moment of fact assembly; 3-NARRATIVES- the moment of fact retrieval; and  •4-HISTORY-the moment of retrospective significance What are the sources of English, what are the archives (and who does the work of archiving), what are the narratives (who writes them and for what audiences)?  Who tells the (his)story of English?</a:t>
            </a:r>
          </a:p>
          <a:p>
            <a:pPr lvl="0">
              <a:spcBef>
                <a:spcPts val="0"/>
              </a:spcBef>
              <a:buNone/>
            </a:pPr>
            <a:endParaRPr sz="1200"/>
          </a:p>
          <a:p>
            <a:pPr lvl="0">
              <a:spcBef>
                <a:spcPts val="0"/>
              </a:spcBef>
              <a:buNone/>
            </a:pPr>
            <a:r>
              <a:rPr lang="en" sz="1200"/>
              <a:t>Only through integrating the archives do we allow the possibility of an engaged and transformative scholarship that speaks the truth to power, that makes subjectivity possible. And it is possible. Michel Foucault reminds us that “We must cease once and for all to describe the effects of power in negative terms: it ‘excludes’, it ‘represses’, it ‘censors’, it ‘abstracts’, it ‘masks’, it ‘conceals’.  In fact power produces; it produces reality; it produces domains of objects and rituals of truth.  The individual and the knowledge that may be gained of him (or her) belong to this production’ (Foucault 1991: 194). Truly transformative discourse analysis can un-Silence the past; it’s archaeological digs can </a:t>
            </a:r>
            <a:r>
              <a:rPr lang="en" sz="1200">
                <a:solidFill>
                  <a:schemeClr val="dk1"/>
                </a:solidFill>
              </a:rPr>
              <a:t>unearth agency and power filling cultural voids and challenging narratives of powerlessness. Discourse, at least as Foucault sees it,  is at once a location of regime making and countercultural production. When we act as analyzers of discourse and excavators of the lost or hidden cultural knowledge in literary texts and popular artifacts, we participate in the act of unsilencing.</a:t>
            </a:r>
          </a:p>
          <a:p>
            <a:pPr lvl="0">
              <a:spcBef>
                <a:spcPts val="0"/>
              </a:spcBef>
              <a:buNone/>
            </a:pPr>
            <a:r>
              <a:rPr lang="en"/>
              <a:t/>
            </a:r>
            <a:br>
              <a:rPr lang="en"/>
            </a:br>
            <a:endParaRPr lang="en"/>
          </a:p>
          <a:p>
            <a:pPr lvl="0">
              <a:spcBef>
                <a:spcPts val="0"/>
              </a:spcBef>
              <a:buNone/>
            </a:pPr>
            <a:endParaRPr/>
          </a:p>
        </p:txBody>
      </p:sp>
    </p:spTree>
    <p:extLst>
      <p:ext uri="{BB962C8B-B14F-4D97-AF65-F5344CB8AC3E}">
        <p14:creationId xmlns:p14="http://schemas.microsoft.com/office/powerpoint/2010/main" val="285180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82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5" name="Shape 5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150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49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3" name="Shape 5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803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73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023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5" name="Shape 5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7489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1" name="Shape 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985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611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239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8" name="Shape 5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2680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890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659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sz="1200"/>
              <a:t>Why English? I believe the first time I heard this question it was almost 25 years ago. I was a junior in the University of California system and I was dropping all of my Economics courses and trading them in for our English Core and a fat Norton Anthology, one I still possess…I still find myself asking (and being asked) this question of why. Why would you leave a promising career in Finance? Why do we need to study a language that we speak almost at birth? Why study a discipline that, at times, pretends that “we” in air quotes, have nothing to contribute to it? And why, in a time of global competition and technological advancement, should anyone be left alone to stare at the clouds and contemplate Keats and Tennyson? As president of the National Council of Teachers of English from 2011 to 2015 I was asked these and similar questions directly from staffers, senators, and congressional representatives as I sat in their plush DC offices on our annual advocacy day.</a:t>
            </a:r>
          </a:p>
          <a:p>
            <a:pPr lvl="0">
              <a:spcBef>
                <a:spcPts val="0"/>
              </a:spcBef>
              <a:buNone/>
            </a:pPr>
            <a:endParaRPr sz="1200"/>
          </a:p>
          <a:p>
            <a:pPr lvl="0">
              <a:spcBef>
                <a:spcPts val="0"/>
              </a:spcBef>
              <a:buNone/>
            </a:pPr>
            <a:r>
              <a:rPr lang="en" sz="1200"/>
              <a:t>While there are many places that I could begin to formulate a response, in preparing these remarks I was drawn to this quote from Cornel West. A philosopher (and now colleague) that I met at this very moment in my life. The day was April 29, 1992 and, after a jury found the officers videotaped beating Rodney King not guilty, it was LA that was burning (and not Charlotte or Ferguson or Baltimore) and I had just turned 21, having met my wife of now 23 years only 5 days prior. Naturally, like all of my classmates I dropped everything and took to the streets. I returned to my classes different, somewhat liberated, exhausted, somewhat devastated and in search of a different pathway forward, I turned to a cassette tape (yes a cassette tape) sent to me by a friend of a talk delivered by Doctor West to students at Bowdoin where he began with the quote you now see behind me. The talk (essentially a precursor to his now much acclaimed book Race Matters) once again pointed me back to English and away from the law school-MBA applications that adorned my Southern California dorm room. For, in English, I found my own pathway toward self love and meaningful cultural production. A quarter of a century later, I am still here, and I am happily here. At the risk of sounding sacrilegious I must say that it was English that saved me...I am here because I continue to place English at the forefront of humanities disciplines that can intervene in the lack of self knowledge, and self love demanded for active citizenship…</a:t>
            </a:r>
          </a:p>
          <a:p>
            <a:pPr lvl="0">
              <a:spcBef>
                <a:spcPts val="0"/>
              </a:spcBef>
              <a:buNone/>
            </a:pPr>
            <a:endParaRPr sz="1200"/>
          </a:p>
          <a:p>
            <a:pPr lvl="0">
              <a:spcBef>
                <a:spcPts val="0"/>
              </a:spcBef>
              <a:buNone/>
            </a:pPr>
            <a:r>
              <a:rPr lang="en" sz="1200"/>
              <a:t>BUT...it is in the spirit of love that I continue to question English and my place in it, and today’s talk will reflect many of those questions and the answers I’ve found. And maybe they shed some light on why I am as happy as ever to be here “In English” and why I hope to never leave.</a:t>
            </a:r>
          </a:p>
          <a:p>
            <a:pPr lvl="0">
              <a:spcBef>
                <a:spcPts val="0"/>
              </a:spcBef>
              <a:buNone/>
            </a:pPr>
            <a:endParaRPr sz="1200"/>
          </a:p>
          <a:p>
            <a:pPr lvl="0">
              <a:spcBef>
                <a:spcPts val="0"/>
              </a:spcBef>
              <a:buNone/>
            </a:pPr>
            <a:endParaRPr sz="1200"/>
          </a:p>
        </p:txBody>
      </p:sp>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9614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0" name="Shape 6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0275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8510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28" name="Shape 6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125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7" name="Shape 6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930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34</a:t>
            </a:fld>
            <a:endParaRPr lang="en" sz="1200">
              <a:solidFill>
                <a:schemeClr val="dk1"/>
              </a:solidFill>
              <a:latin typeface="Arial"/>
              <a:ea typeface="Arial"/>
              <a:cs typeface="Arial"/>
              <a:sym typeface="Arial"/>
            </a:endParaRPr>
          </a:p>
        </p:txBody>
      </p:sp>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6" name="Shape 646"/>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 work is not part of a field trip to the local schools and communities and while the process is intended to develop individual literacy skills and facilitate personal transformations, its also important for us that the student research be legitimate and make legitimate contributions to the project of educational and social justice. The students have generated work that has made a difference in the issues that matter most to them, their peers, and their communities. [IN THE CHAPTER I CAN PULL OUT EXAMPLES THAT FLESH OUT EACH OF THE BULLET POINTS LISTED ABOVE]</a:t>
            </a:r>
          </a:p>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We must realize that youth have to become important co-participants, its important to their pedagogy and its important to move toward the outcomes we want in urban education.</a:t>
            </a:r>
          </a:p>
        </p:txBody>
      </p:sp>
    </p:spTree>
    <p:extLst>
      <p:ext uri="{BB962C8B-B14F-4D97-AF65-F5344CB8AC3E}">
        <p14:creationId xmlns:p14="http://schemas.microsoft.com/office/powerpoint/2010/main" val="699824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a:t>In 2013, during my term as President of the National Council of Teachers, I chaired the annual convention in Boston Massachusetts, which brought 8000 participants from elementary, middle, high school, and college departments. Part of the responsibility of the chair includes selecting keynote speakers for the General Session. I knew that I wanted to include visions of the possible English so I commissioned First Wave, a Spoken Word group at the University of Wisconsin to create a performance specifically for English teachers and professors. Led by professor Maisha Winn First Wave conducted tryouts and created a class that explored themes in English studies while the students, all English majors, created an original rap opera that they performed before an audience of 1500 educators a the convention. Watching the hip hop opera performed live before an audience of 1500 English faculty remains my singular fondest memory of my presidential term and perhaps in my 23 years as a member of this professional organization.</a:t>
            </a:r>
          </a:p>
        </p:txBody>
      </p:sp>
      <p:sp>
        <p:nvSpPr>
          <p:cNvPr id="655" name="Shape 6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8917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63" name="Shape 6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6330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37</a:t>
            </a:fld>
            <a:endParaRPr lang="en" sz="1200">
              <a:solidFill>
                <a:schemeClr val="dk1"/>
              </a:solidFill>
              <a:latin typeface="Arial"/>
              <a:ea typeface="Arial"/>
              <a:cs typeface="Arial"/>
              <a:sym typeface="Arial"/>
            </a:endParaRPr>
          </a:p>
        </p:txBody>
      </p:sp>
      <p:sp>
        <p:nvSpPr>
          <p:cNvPr id="671" name="Shape 6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72" name="Shape 67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 economic crisis in the community also has an impact on school which leads us to our second claim. (State claim)</a:t>
            </a:r>
          </a:p>
          <a:p>
            <a:pPr marL="0" marR="0" lvl="0" indent="0" algn="l" rtl="0">
              <a:spcBef>
                <a:spcPts val="360"/>
              </a:spcBef>
              <a:spcAft>
                <a:spcPts val="0"/>
              </a:spcAft>
              <a:buSzPct val="25000"/>
              <a:buNone/>
            </a:pPr>
            <a:r>
              <a:rPr lang="en" sz="1200" b="0" i="0" u="none" strike="noStrike" cap="none">
                <a:solidFill>
                  <a:schemeClr val="dk1"/>
                </a:solidFill>
                <a:latin typeface="Arial"/>
                <a:ea typeface="Arial"/>
                <a:cs typeface="Arial"/>
                <a:sym typeface="Arial"/>
              </a:rPr>
              <a:t>According to Anyon even with the greater needs of urban poor schools  they are still being funded at a lower rate then most of suburban schools. </a:t>
            </a:r>
          </a:p>
        </p:txBody>
      </p:sp>
    </p:spTree>
    <p:extLst>
      <p:ext uri="{BB962C8B-B14F-4D97-AF65-F5344CB8AC3E}">
        <p14:creationId xmlns:p14="http://schemas.microsoft.com/office/powerpoint/2010/main" val="1185971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Shape 68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38</a:t>
            </a:fld>
            <a:endParaRPr lang="en" sz="1200">
              <a:solidFill>
                <a:schemeClr val="dk1"/>
              </a:solidFill>
              <a:latin typeface="Arial"/>
              <a:ea typeface="Arial"/>
              <a:cs typeface="Arial"/>
              <a:sym typeface="Arial"/>
            </a:endParaRPr>
          </a:p>
        </p:txBody>
      </p:sp>
      <p:sp>
        <p:nvSpPr>
          <p:cNvPr id="681" name="Shape 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82" name="Shape 68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These low resources have a significant impact. when compared to other districts LAUSD students perform at a significantly lower rate </a:t>
            </a:r>
          </a:p>
          <a:p>
            <a:pPr marL="0" marR="0" lvl="0" indent="0" algn="l" rtl="0">
              <a:spcBef>
                <a:spcPts val="360"/>
              </a:spcBef>
              <a:spcAft>
                <a:spcPts val="0"/>
              </a:spcAft>
              <a:buSzPct val="25000"/>
              <a:buNone/>
            </a:pPr>
            <a:r>
              <a:rPr lang="en" sz="1200" b="0" i="0" u="none" strike="noStrike" cap="none">
                <a:solidFill>
                  <a:schemeClr val="dk1"/>
                </a:solidFill>
                <a:latin typeface="Arial"/>
                <a:ea typeface="Arial"/>
                <a:cs typeface="Arial"/>
                <a:sym typeface="Arial"/>
              </a:rPr>
              <a:t>Take for example in 2007 the palo alto district which has a median household income of 90,377 as compared to the median household income of 34,069 in south Central L.A. - the graduation for palo alto is 93% when Lausd ‘s 39% isn’t even half of their graduation rates and when it comes to students graduating with a-g requirements palo alto’s rate is 65% which is more then half of its graduated students and three time more than lausd’s rate which is 20%</a:t>
            </a:r>
          </a:p>
        </p:txBody>
      </p:sp>
    </p:spTree>
    <p:extLst>
      <p:ext uri="{BB962C8B-B14F-4D97-AF65-F5344CB8AC3E}">
        <p14:creationId xmlns:p14="http://schemas.microsoft.com/office/powerpoint/2010/main" val="750324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8" name="Shape 698"/>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Greg</a:t>
            </a:r>
          </a:p>
        </p:txBody>
      </p:sp>
    </p:spTree>
    <p:extLst>
      <p:ext uri="{BB962C8B-B14F-4D97-AF65-F5344CB8AC3E}">
        <p14:creationId xmlns:p14="http://schemas.microsoft.com/office/powerpoint/2010/main" val="3796784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6557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Shape 7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11" name="Shape 71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0724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1" name="Shape 72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Arial"/>
                <a:ea typeface="Arial"/>
                <a:cs typeface="Arial"/>
                <a:sym typeface="Arial"/>
              </a:rPr>
              <a:t>Emily and erick</a:t>
            </a:r>
          </a:p>
        </p:txBody>
      </p:sp>
    </p:spTree>
    <p:extLst>
      <p:ext uri="{BB962C8B-B14F-4D97-AF65-F5344CB8AC3E}">
        <p14:creationId xmlns:p14="http://schemas.microsoft.com/office/powerpoint/2010/main" val="872479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42</a:t>
            </a:fld>
            <a:endParaRPr lang="en" sz="1200">
              <a:solidFill>
                <a:schemeClr val="dk1"/>
              </a:solidFill>
              <a:latin typeface="Arial"/>
              <a:ea typeface="Arial"/>
              <a:cs typeface="Arial"/>
              <a:sym typeface="Arial"/>
            </a:endParaRPr>
          </a:p>
        </p:txBody>
      </p:sp>
      <p:sp>
        <p:nvSpPr>
          <p:cNvPr id="731" name="Shape 7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32" name="Shape 732"/>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51823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41" name="Shape 7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762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0" name="Shape 7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3226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6378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68" name="Shape 7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5701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78" name="Shape 7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0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Shape 78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0" name="Shape 7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76649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8" name="Shape 7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44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12770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06" name="Shape 8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071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1" name="Shape 411"/>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1200">
                <a:solidFill>
                  <a:schemeClr val="dk1"/>
                </a:solidFill>
              </a:rPr>
              <a:t>I often begin my graduate courses on the teaching of African American literature with the narratives of Frederick Douglass and Harriet Jacobs both an introduction to African American literature, but also setting the stage as literacy as an act of freedom; rhetorical power and the constitution of the self and the social.</a:t>
            </a:r>
          </a:p>
          <a:p>
            <a:pPr marL="0" marR="0" lvl="0" indent="0" algn="l" rtl="0">
              <a:spcBef>
                <a:spcPts val="0"/>
              </a:spcBef>
              <a:spcAft>
                <a:spcPts val="0"/>
              </a:spcAft>
              <a:buNone/>
            </a:pPr>
            <a:endParaRPr sz="1200">
              <a:solidFill>
                <a:schemeClr val="dk1"/>
              </a:solidFill>
            </a:endParaRPr>
          </a:p>
          <a:p>
            <a:pPr marL="0" marR="0" lvl="0" indent="0" algn="l" rtl="0">
              <a:spcBef>
                <a:spcPts val="0"/>
              </a:spcBef>
              <a:spcAft>
                <a:spcPts val="0"/>
              </a:spcAft>
              <a:buSzPct val="25000"/>
              <a:buNone/>
            </a:pPr>
            <a:r>
              <a:rPr lang="en" sz="1200">
                <a:solidFill>
                  <a:schemeClr val="dk1"/>
                </a:solidFill>
              </a:rPr>
              <a:t>We learn a great deal from these narratives that inform this question of Why English particularly an English that sees itself as engaged in conversations about literatures, literacies, and liberation. Douglass, in this passage written almost at the exact moment that Father Sorin was laying claim to a beautiful spot of earth in Northern Indiana, speaks powerfully to the role of literacy in his path towards self liberation, but he also speaks powerfully as an author, in the literary tradition, through a work of literature that provoked a young nation at its conscience. Almost 170 years later we still call on Douglass as literacy theorist and as  literary icon.  Our discipline needs to provide this cultural history as well as the call to action; it will maintain its power by continuing to provide access to life-changing literacies and literatures. To make possible a freedom with words through engaging words of freedom.</a:t>
            </a:r>
          </a:p>
          <a:p>
            <a:pPr marR="0" lvl="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
        <p:nvSpPr>
          <p:cNvPr id="412" name="Shape 412"/>
          <p:cNvSpPr txBox="1">
            <a:spLocks noGrp="1"/>
          </p:cNvSpPr>
          <p:nvPr>
            <p:ph type="sldNum" idx="12"/>
          </p:nvPr>
        </p:nvSpPr>
        <p:spPr>
          <a:xfrm>
            <a:off x="3886200" y="8686800"/>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 sz="1200">
                <a:solidFill>
                  <a:schemeClr val="dk1"/>
                </a:solidFill>
                <a:latin typeface="Arial"/>
                <a:ea typeface="Arial"/>
                <a:cs typeface="Arial"/>
                <a:sym typeface="Arial"/>
              </a:rPr>
              <a:t>6</a:t>
            </a:fld>
            <a:endParaRPr lang="en"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00360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2" name="Shape 4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066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sz="1200"/>
              <a:t>I join a chorus of scholars like Robert Scholes, Geneva Smitherman, Keith Gilyard, Gerald Graff, Anne Gere, and Arthur Applebee who have been strong proponents of an increased pedagogical focus in English studies. My ideas about the pedagogy of English have been largely formed by Paulo Freire and other adherents of what we have been calling critical pedagogy. Paulo Freire, a Brazilian literacy educator and education advisor to the World Council of Churches believed that education held the potential to enhance conditions of either oppression or liberation. In Pedagogy of the Oppressed, written while in exile at Harvard in the late 1960s, Freire identified banking education, as the primary method by which educational institutions maintain oppressive ideologies. According to his banking metaphor, schools or educational institutions treat students as empty repositories waiting to be filled by institutionally sanctioned knowledge, even if possessing that knowledge was detrimental to students’ sense of self.</a:t>
            </a:r>
          </a:p>
          <a:p>
            <a:pPr lvl="0">
              <a:spcBef>
                <a:spcPts val="0"/>
              </a:spcBef>
              <a:buNone/>
            </a:pPr>
            <a:endParaRPr sz="1200"/>
          </a:p>
          <a:p>
            <a:pPr lvl="0">
              <a:spcBef>
                <a:spcPts val="0"/>
              </a:spcBef>
              <a:buNone/>
            </a:pPr>
            <a:r>
              <a:rPr lang="en" sz="1200"/>
              <a:t>Freire argued instead for a problem-posing education, an education rooted in the existential experiences of the people, in which they explored their own immediate surrounding and, in an attempt to become more present in understanding and reshaping their own reality, also gain important academic and critical literacy skills. I would like to briefly describe two book-length projects that explain how my work has been shaped by and hopefully has shaped critical pedagogical studies</a:t>
            </a:r>
          </a:p>
          <a:p>
            <a:pPr lvl="0">
              <a:spcBef>
                <a:spcPts val="0"/>
              </a:spcBef>
              <a:buNone/>
            </a:pPr>
            <a:endParaRPr sz="1200"/>
          </a:p>
          <a:p>
            <a:pPr marL="0" lvl="0" indent="0" algn="just" rtl="0">
              <a:lnSpc>
                <a:spcPct val="115000"/>
              </a:lnSpc>
              <a:spcBef>
                <a:spcPts val="0"/>
              </a:spcBef>
              <a:buNone/>
            </a:pPr>
            <a:r>
              <a:rPr lang="en" sz="1200" i="1">
                <a:solidFill>
                  <a:schemeClr val="dk1"/>
                </a:solidFill>
              </a:rPr>
              <a:t>In The Art of Critical Pedagogy: Possibilities of Moving from Theory to Practice in Urban Schools Jeff Duncan-Andrade and I </a:t>
            </a:r>
            <a:r>
              <a:rPr lang="en" sz="1200">
                <a:solidFill>
                  <a:schemeClr val="dk1"/>
                </a:solidFill>
              </a:rPr>
              <a:t> explore critical pedagogy and its practical applications for the Teaching of English. It addresses two looming, yet under-explored questions that have emerged with the ascendancy of critical pedagogy in the educational discourse: (1) What does critical pedagogy look like in urban secondary English classrooms? and (2) How can a systematic investigation of critical work enacted in urban contexts simultaneously draw upon and push the core tenets of critical pedagogy? Addressing the tensions inherent in enacting critical pedagogy —between working to disrupt and to successfully navigate oppressive institutionalized structures, —</a:t>
            </a:r>
            <a:r>
              <a:rPr lang="en" sz="1200" i="1">
                <a:solidFill>
                  <a:schemeClr val="dk1"/>
                </a:solidFill>
              </a:rPr>
              <a:t>The Art of Critical Pedagogy</a:t>
            </a:r>
            <a:r>
              <a:rPr lang="en" sz="1200">
                <a:solidFill>
                  <a:schemeClr val="dk1"/>
                </a:solidFill>
              </a:rPr>
              <a:t> seeks to generate authentic internal and external dialogues among English educators in search of literary texts and classroom practices that contribute towards a more socially just world.</a:t>
            </a:r>
          </a:p>
          <a:p>
            <a:pPr marL="0" lvl="0" indent="0" algn="just" rtl="0">
              <a:lnSpc>
                <a:spcPct val="115000"/>
              </a:lnSpc>
              <a:spcBef>
                <a:spcPts val="0"/>
              </a:spcBef>
              <a:buNone/>
            </a:pPr>
            <a:endParaRPr sz="1200">
              <a:solidFill>
                <a:schemeClr val="dk1"/>
              </a:solidFill>
            </a:endParaRPr>
          </a:p>
          <a:p>
            <a:pPr marL="0" lvl="0" indent="0" algn="just" rtl="0">
              <a:lnSpc>
                <a:spcPct val="115000"/>
              </a:lnSpc>
              <a:spcBef>
                <a:spcPts val="0"/>
              </a:spcBef>
              <a:buNone/>
            </a:pPr>
            <a:r>
              <a:rPr lang="en" sz="1200" i="1">
                <a:solidFill>
                  <a:schemeClr val="dk1"/>
                </a:solidFill>
              </a:rPr>
              <a:t>A yet unfinished manuscript Critical Pedagogy and Cultural Studies in English Education: An Introduction</a:t>
            </a:r>
            <a:r>
              <a:rPr lang="en" sz="1200">
                <a:solidFill>
                  <a:schemeClr val="dk1"/>
                </a:solidFill>
              </a:rPr>
              <a:t> (Routledge). This book, intended for undergraduate and graduate courses, will consider the potential of conceptual and empirical work in critical pedagogy and cultural studies to inform, confront and transform many of the persistent challenges we presently face in urban education. The book begins with an examination of the historical antecedents of critical pedagogy, both from the Western philosophical tradition and “Othered” traditions such as the African-American and Latin American traditions and Postcolonialism. The book will then examine the theory and research of critical pedagogists such as Paulo Freire, Sonia Nieto, Carlos Torres, Peter McLaren, Henry Giroux, Antonia Darder, and bell hooks. The second half of the book will focus on cultural studies and, in particular, the critical uses of popular culture in secondary and college English classrooms. Examples will focus on hip-hop and spoken word poetry, film, television, mass media consumption and production and their implications for transformative work with the post-millennial generation.</a:t>
            </a:r>
          </a:p>
          <a:p>
            <a:pPr marL="0" lvl="0" indent="0" algn="just" rtl="0">
              <a:lnSpc>
                <a:spcPct val="115000"/>
              </a:lnSpc>
              <a:spcBef>
                <a:spcPts val="0"/>
              </a:spcBef>
              <a:buNone/>
            </a:pPr>
            <a:endParaRPr sz="1200">
              <a:solidFill>
                <a:schemeClr val="dk1"/>
              </a:solidFill>
            </a:endParaRPr>
          </a:p>
          <a:p>
            <a:pPr marL="0" lvl="0" indent="0" algn="just" rtl="0">
              <a:lnSpc>
                <a:spcPct val="115000"/>
              </a:lnSpc>
              <a:spcBef>
                <a:spcPts val="0"/>
              </a:spcBef>
              <a:buNone/>
            </a:pPr>
            <a:r>
              <a:rPr lang="en" sz="1200">
                <a:solidFill>
                  <a:schemeClr val="dk1"/>
                </a:solidFill>
              </a:rPr>
              <a:t>An explicit focus on critical pedagogy in and for English become necessary when we consider the Who and Where of English to which I will now turn...</a:t>
            </a:r>
          </a:p>
          <a:p>
            <a:pPr marL="0" lvl="0" indent="-69850" algn="just">
              <a:lnSpc>
                <a:spcPct val="115000"/>
              </a:lnSpc>
              <a:spcBef>
                <a:spcPts val="0"/>
              </a:spcBef>
              <a:buClr>
                <a:schemeClr val="dk1"/>
              </a:buClr>
              <a:buFont typeface="Arial"/>
              <a:buNone/>
            </a:pPr>
            <a:endParaRPr sz="1100">
              <a:solidFill>
                <a:schemeClr val="dk1"/>
              </a:solidFill>
              <a:latin typeface="Times New Roman"/>
              <a:ea typeface="Times New Roman"/>
              <a:cs typeface="Times New Roman"/>
              <a:sym typeface="Times New Roman"/>
            </a:endParaRPr>
          </a:p>
          <a:p>
            <a:pPr lvl="0">
              <a:spcBef>
                <a:spcPts val="0"/>
              </a:spcBef>
              <a:buNone/>
            </a:pPr>
            <a:endParaRPr/>
          </a:p>
        </p:txBody>
      </p:sp>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90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0" name="Shape 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0871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58" name="Shape 58"/>
          <p:cNvSpPr txBox="1">
            <a:spLocks noGrp="1"/>
          </p:cNvSpPr>
          <p:nvPr>
            <p:ph type="subTitle" idx="1"/>
          </p:nvPr>
        </p:nvSpPr>
        <p:spPr>
          <a:xfrm>
            <a:off x="1143000" y="2701528"/>
            <a:ext cx="6858000" cy="1241821"/>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4" name="Shape 64"/>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0" name="Shape 70"/>
          <p:cNvSpPr txBox="1">
            <a:spLocks noGrp="1"/>
          </p:cNvSpPr>
          <p:nvPr>
            <p:ph type="body" idx="1"/>
          </p:nvPr>
        </p:nvSpPr>
        <p:spPr>
          <a:xfrm>
            <a:off x="6286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4629150" y="1369218"/>
            <a:ext cx="3886200"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7" name="Shape 77"/>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23887" y="1282303"/>
            <a:ext cx="7886699" cy="2139552"/>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82" name="Shape 82"/>
          <p:cNvSpPr txBox="1">
            <a:spLocks noGrp="1"/>
          </p:cNvSpPr>
          <p:nvPr>
            <p:ph type="body" idx="1"/>
          </p:nvPr>
        </p:nvSpPr>
        <p:spPr>
          <a:xfrm>
            <a:off x="623887" y="3442097"/>
            <a:ext cx="7886699" cy="112514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2984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88" name="Shape 88"/>
          <p:cNvSpPr txBox="1">
            <a:spLocks noGrp="1"/>
          </p:cNvSpPr>
          <p:nvPr>
            <p:ph type="body" idx="1"/>
          </p:nvPr>
        </p:nvSpPr>
        <p:spPr>
          <a:xfrm>
            <a:off x="629840" y="1260872"/>
            <a:ext cx="386834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2"/>
          </p:nvPr>
        </p:nvSpPr>
        <p:spPr>
          <a:xfrm>
            <a:off x="629840" y="1878806"/>
            <a:ext cx="386834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3"/>
          </p:nvPr>
        </p:nvSpPr>
        <p:spPr>
          <a:xfrm>
            <a:off x="4629150" y="1260872"/>
            <a:ext cx="3887390" cy="617934"/>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4"/>
          </p:nvPr>
        </p:nvSpPr>
        <p:spPr>
          <a:xfrm>
            <a:off x="4629150" y="1878806"/>
            <a:ext cx="3887390" cy="2763441"/>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5"/>
        <p:cNvGrpSpPr/>
        <p:nvPr/>
      </p:nvGrpSpPr>
      <p:grpSpPr>
        <a:xfrm>
          <a:off x="0" y="0"/>
          <a:ext cx="0" cy="0"/>
          <a:chOff x="0" y="0"/>
          <a:chExt cx="0" cy="0"/>
        </a:xfrm>
      </p:grpSpPr>
      <p:sp>
        <p:nvSpPr>
          <p:cNvPr id="96" name="Shape 96"/>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1" name="Shape 101"/>
          <p:cNvSpPr txBox="1">
            <a:spLocks noGrp="1"/>
          </p:cNvSpPr>
          <p:nvPr>
            <p:ph type="body" idx="1"/>
          </p:nvPr>
        </p:nvSpPr>
        <p:spPr>
          <a:xfrm>
            <a:off x="3887390" y="740568"/>
            <a:ext cx="4629149" cy="3655218"/>
          </a:xfrm>
          <a:prstGeom prst="rect">
            <a:avLst/>
          </a:prstGeom>
          <a:noFill/>
          <a:ln>
            <a:noFill/>
          </a:ln>
        </p:spPr>
        <p:txBody>
          <a:bodyPr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0" y="342900"/>
            <a:ext cx="2949177" cy="120014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8" name="Shape 108"/>
          <p:cNvSpPr>
            <a:spLocks noGrp="1"/>
          </p:cNvSpPr>
          <p:nvPr>
            <p:ph type="pic" idx="2"/>
          </p:nvPr>
        </p:nvSpPr>
        <p:spPr>
          <a:xfrm>
            <a:off x="3887390" y="740568"/>
            <a:ext cx="4629149" cy="3655218"/>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0" y="1543050"/>
            <a:ext cx="2949177" cy="2858691"/>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5" name="Shape 115"/>
          <p:cNvSpPr txBox="1">
            <a:spLocks noGrp="1"/>
          </p:cNvSpPr>
          <p:nvPr>
            <p:ph type="body" idx="1"/>
          </p:nvPr>
        </p:nvSpPr>
        <p:spPr>
          <a:xfrm rot="5400000">
            <a:off x="2940248" y="-942379"/>
            <a:ext cx="3263503" cy="7886699"/>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350073" y="1467445"/>
            <a:ext cx="4358878" cy="1971674"/>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21" name="Shape 121"/>
          <p:cNvSpPr txBox="1">
            <a:spLocks noGrp="1"/>
          </p:cNvSpPr>
          <p:nvPr>
            <p:ph type="body" idx="1"/>
          </p:nvPr>
        </p:nvSpPr>
        <p:spPr>
          <a:xfrm rot="5400000">
            <a:off x="1349573" y="-447079"/>
            <a:ext cx="4358878" cy="5800724"/>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5" name="Shape 13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9" name="Shape 139"/>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44"/>
        <p:cNvGrpSpPr/>
        <p:nvPr/>
      </p:nvGrpSpPr>
      <p:grpSpPr>
        <a:xfrm>
          <a:off x="0" y="0"/>
          <a:ext cx="0" cy="0"/>
          <a:chOff x="0" y="0"/>
          <a:chExt cx="0" cy="0"/>
        </a:xfrm>
      </p:grpSpPr>
      <p:sp>
        <p:nvSpPr>
          <p:cNvPr id="145" name="Shape 145"/>
          <p:cNvSpPr/>
          <p:nvPr/>
        </p:nvSpPr>
        <p:spPr>
          <a:xfrm>
            <a:off x="4572000" y="124"/>
            <a:ext cx="4572000" cy="5143500"/>
          </a:xfrm>
          <a:prstGeom prst="rect">
            <a:avLst/>
          </a:prstGeom>
          <a:solidFill>
            <a:schemeClr val="dk1"/>
          </a:solidFill>
          <a:ln>
            <a:noFill/>
          </a:ln>
        </p:spPr>
        <p:txBody>
          <a:bodyPr lIns="91425" tIns="91425" rIns="91425" bIns="91425" anchor="ctr" anchorCtr="0">
            <a:noAutofit/>
          </a:bodyPr>
          <a:lstStyle/>
          <a:p>
            <a:pPr marL="0" marR="0" lvl="0" indent="0" algn="l" rtl="0">
              <a:spcBef>
                <a:spcPts val="0"/>
              </a:spcBef>
              <a:spcAft>
                <a:spcPts val="0"/>
              </a:spcAft>
              <a:buClr>
                <a:schemeClr val="dk1"/>
              </a:buClr>
              <a:buFont typeface="Arial"/>
              <a:buNone/>
            </a:pPr>
            <a:endParaRPr sz="2400">
              <a:solidFill>
                <a:schemeClr val="dk1"/>
              </a:solidFill>
              <a:latin typeface="Arial"/>
              <a:ea typeface="Arial"/>
              <a:cs typeface="Arial"/>
              <a:sym typeface="Arial"/>
            </a:endParaRPr>
          </a:p>
        </p:txBody>
      </p:sp>
      <p:cxnSp>
        <p:nvCxnSpPr>
          <p:cNvPr id="146" name="Shape 146"/>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47" name="Shape 147"/>
          <p:cNvSpPr txBox="1">
            <a:spLocks noGrp="1"/>
          </p:cNvSpPr>
          <p:nvPr>
            <p:ph type="title"/>
          </p:nvPr>
        </p:nvSpPr>
        <p:spPr>
          <a:xfrm>
            <a:off x="265500" y="1397349"/>
            <a:ext cx="4045198" cy="1318275"/>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Calibri"/>
              <a:buNone/>
              <a:defRPr sz="3600" b="0" i="0" u="none" strike="noStrike" cap="none">
                <a:solidFill>
                  <a:schemeClr val="dk1"/>
                </a:solidFill>
                <a:latin typeface="Calibri"/>
                <a:ea typeface="Calibri"/>
                <a:cs typeface="Calibri"/>
                <a:sym typeface="Calibri"/>
              </a:defRPr>
            </a:lvl1pPr>
            <a:lvl2pPr lvl="1" indent="0" algn="ctr">
              <a:spcBef>
                <a:spcPts val="0"/>
              </a:spcBef>
              <a:buNone/>
              <a:defRPr sz="3600">
                <a:solidFill>
                  <a:schemeClr val="dk1"/>
                </a:solidFill>
              </a:defRPr>
            </a:lvl2pPr>
            <a:lvl3pPr lvl="2" indent="0" algn="ctr">
              <a:spcBef>
                <a:spcPts val="0"/>
              </a:spcBef>
              <a:buNone/>
              <a:defRPr sz="3600">
                <a:solidFill>
                  <a:schemeClr val="dk1"/>
                </a:solidFill>
              </a:defRPr>
            </a:lvl3pPr>
            <a:lvl4pPr lvl="3" indent="0" algn="ctr">
              <a:spcBef>
                <a:spcPts val="0"/>
              </a:spcBef>
              <a:buNone/>
              <a:defRPr sz="3600">
                <a:solidFill>
                  <a:schemeClr val="dk1"/>
                </a:solidFill>
              </a:defRPr>
            </a:lvl4pPr>
            <a:lvl5pPr lvl="4" indent="0" algn="ctr">
              <a:spcBef>
                <a:spcPts val="0"/>
              </a:spcBef>
              <a:buNone/>
              <a:defRPr sz="3600">
                <a:solidFill>
                  <a:schemeClr val="dk1"/>
                </a:solidFill>
              </a:defRPr>
            </a:lvl5pPr>
            <a:lvl6pPr lvl="5" indent="0" algn="ctr">
              <a:spcBef>
                <a:spcPts val="0"/>
              </a:spcBef>
              <a:buNone/>
              <a:defRPr sz="3600">
                <a:solidFill>
                  <a:schemeClr val="dk1"/>
                </a:solidFill>
              </a:defRPr>
            </a:lvl6pPr>
            <a:lvl7pPr lvl="6" indent="0" algn="ctr">
              <a:spcBef>
                <a:spcPts val="0"/>
              </a:spcBef>
              <a:buNone/>
              <a:defRPr sz="3600">
                <a:solidFill>
                  <a:schemeClr val="dk1"/>
                </a:solidFill>
              </a:defRPr>
            </a:lvl7pPr>
            <a:lvl8pPr lvl="7" indent="0" algn="ctr">
              <a:spcBef>
                <a:spcPts val="0"/>
              </a:spcBef>
              <a:buNone/>
              <a:defRPr sz="3600">
                <a:solidFill>
                  <a:schemeClr val="dk1"/>
                </a:solidFill>
              </a:defRPr>
            </a:lvl8pPr>
            <a:lvl9pPr lvl="8" indent="0" algn="ctr">
              <a:spcBef>
                <a:spcPts val="0"/>
              </a:spcBef>
              <a:buNone/>
              <a:defRPr sz="3600">
                <a:solidFill>
                  <a:schemeClr val="dk1"/>
                </a:solidFill>
              </a:defRPr>
            </a:lvl9pPr>
          </a:lstStyle>
          <a:p>
            <a:endParaRPr/>
          </a:p>
        </p:txBody>
      </p:sp>
      <p:sp>
        <p:nvSpPr>
          <p:cNvPr id="148" name="Shape 148"/>
          <p:cNvSpPr txBox="1">
            <a:spLocks noGrp="1"/>
          </p:cNvSpPr>
          <p:nvPr>
            <p:ph type="subTitle" idx="1"/>
          </p:nvPr>
        </p:nvSpPr>
        <p:spPr>
          <a:xfrm>
            <a:off x="265500" y="2735370"/>
            <a:ext cx="4045198" cy="1345499"/>
          </a:xfrm>
          <a:prstGeom prst="rect">
            <a:avLst/>
          </a:prstGeom>
          <a:noFill/>
          <a:ln>
            <a:noFill/>
          </a:ln>
        </p:spPr>
        <p:txBody>
          <a:bodyPr lIns="91425" tIns="91425" rIns="91425" bIns="91425" anchor="t" anchorCtr="0"/>
          <a:lstStyle>
            <a:lvl1pPr marL="342900" marR="0" lvl="0" indent="-3429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1pPr>
            <a:lvl2pPr marL="742950" marR="0" lvl="1" indent="-28575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2pPr>
            <a:lvl3pPr marL="1143000" marR="0" lvl="2"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3pPr>
            <a:lvl4pPr marL="1600200" marR="0" lvl="3"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4pPr>
            <a:lvl5pPr marL="2057400" marR="0" lvl="4"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5pPr>
            <a:lvl6pPr marL="2514600" marR="0" lvl="5"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6pPr>
            <a:lvl7pPr marL="2971800" marR="0" lvl="6"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7pPr>
            <a:lvl8pPr marL="3429000" marR="0" lvl="7"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8pPr>
            <a:lvl9pPr marL="3886200" marR="0" lvl="8" indent="-228600" algn="ctr" rtl="0">
              <a:lnSpc>
                <a:spcPct val="100000"/>
              </a:lnSpc>
              <a:spcBef>
                <a:spcPts val="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2"/>
          </p:nvPr>
        </p:nvSpPr>
        <p:spPr>
          <a:xfrm>
            <a:off x="4939500" y="724200"/>
            <a:ext cx="3837000" cy="3695175"/>
          </a:xfrm>
          <a:prstGeom prst="rect">
            <a:avLst/>
          </a:prstGeom>
          <a:noFill/>
          <a:ln>
            <a:noFill/>
          </a:ln>
        </p:spPr>
        <p:txBody>
          <a:bodyPr lIns="91425" tIns="91425" rIns="91425" bIns="91425" anchor="ctr" anchorCtr="0"/>
          <a:lstStyle>
            <a:lvl1pPr marL="342900" marR="0" lvl="0" indent="-139700" algn="l" rtl="0">
              <a:spcBef>
                <a:spcPts val="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8497999" y="4688758"/>
            <a:ext cx="548699" cy="393524"/>
          </a:xfrm>
          <a:prstGeom prst="rect">
            <a:avLst/>
          </a:prstGeom>
          <a:noFill/>
          <a:ln>
            <a:noFill/>
          </a:ln>
        </p:spPr>
        <p:txBody>
          <a:bodyPr lIns="91425" tIns="91425" rIns="91425" bIns="91425" anchor="ctr" anchorCtr="0">
            <a:noAutofit/>
          </a:bodyPr>
          <a:lstStyle/>
          <a:p>
            <a:pPr marL="0" marR="0" lvl="0" indent="0" algn="r" rtl="0">
              <a:spcBef>
                <a:spcPts val="0"/>
              </a:spcBef>
              <a:spcAft>
                <a:spcPts val="0"/>
              </a:spcAft>
              <a:buClr>
                <a:schemeClr val="lt1"/>
              </a:buClr>
              <a:buSzPct val="25000"/>
              <a:buFont typeface="Arial"/>
              <a:buNone/>
            </a:pPr>
            <a:fld id="{00000000-1234-1234-1234-123412341234}" type="slidenum">
              <a:rPr lang="en" sz="1200">
                <a:solidFill>
                  <a:schemeClr val="lt1"/>
                </a:solidFill>
                <a:latin typeface="Arial"/>
                <a:ea typeface="Arial"/>
                <a:cs typeface="Arial"/>
                <a:sym typeface="Arial"/>
              </a:rPr>
              <a:t>‹#›</a:t>
            </a:fld>
            <a:endParaRPr lang="en" sz="120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3" name="Shape 153"/>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8" name="Shape 15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59" name="Shape 15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2" name="Shape 162"/>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3" name="Shape 16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4" name="Shape 16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5" name="Shape 16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457200" y="205978"/>
            <a:ext cx="8229600" cy="4366021"/>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69" name="Shape 16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0" name="Shape 17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171"/>
        <p:cNvGrpSpPr/>
        <p:nvPr/>
      </p:nvGrpSpPr>
      <p:grpSpPr>
        <a:xfrm>
          <a:off x="0" y="0"/>
          <a:ext cx="0" cy="0"/>
          <a:chOff x="0" y="0"/>
          <a:chExt cx="0" cy="0"/>
        </a:xfrm>
      </p:grpSpPr>
      <p:sp>
        <p:nvSpPr>
          <p:cNvPr id="172" name="Shape 172"/>
          <p:cNvSpPr>
            <a:spLocks noGrp="1"/>
          </p:cNvSpPr>
          <p:nvPr>
            <p:ph type="pic" idx="2"/>
          </p:nvPr>
        </p:nvSpPr>
        <p:spPr>
          <a:xfrm rot="-289768">
            <a:off x="496141" y="2757017"/>
            <a:ext cx="3693940" cy="2032646"/>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Shape 173"/>
          <p:cNvSpPr>
            <a:spLocks noGrp="1"/>
          </p:cNvSpPr>
          <p:nvPr>
            <p:ph type="pic" idx="3"/>
          </p:nvPr>
        </p:nvSpPr>
        <p:spPr>
          <a:xfrm rot="174697">
            <a:off x="348984" y="300478"/>
            <a:ext cx="3700397" cy="2026410"/>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title"/>
          </p:nvPr>
        </p:nvSpPr>
        <p:spPr>
          <a:xfrm>
            <a:off x="5013433" y="1143000"/>
            <a:ext cx="3566159" cy="871537"/>
          </a:xfrm>
          <a:prstGeom prst="rect">
            <a:avLst/>
          </a:prstGeom>
          <a:noFill/>
          <a:ln>
            <a:noFill/>
          </a:ln>
        </p:spPr>
        <p:txBody>
          <a:bodyPr lIns="91425" tIns="91425" rIns="91425" bIns="91425" anchor="b" anchorCtr="0"/>
          <a:lstStyle>
            <a:lvl1pPr marL="0" marR="0" lvl="0" indent="0" algn="l" rtl="0">
              <a:lnSpc>
                <a:spcPct val="109523"/>
              </a:lnSpc>
              <a:spcBef>
                <a:spcPts val="0"/>
              </a:spcBef>
              <a:buClr>
                <a:schemeClr val="dk1"/>
              </a:buClr>
              <a:buFont typeface="Calibri"/>
              <a:buNone/>
              <a:defRPr sz="42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5" name="Shape 175"/>
          <p:cNvSpPr txBox="1">
            <a:spLocks noGrp="1"/>
          </p:cNvSpPr>
          <p:nvPr>
            <p:ph type="body" idx="1"/>
          </p:nvPr>
        </p:nvSpPr>
        <p:spPr>
          <a:xfrm>
            <a:off x="5013432" y="2024986"/>
            <a:ext cx="3566159" cy="1622378"/>
          </a:xfrm>
          <a:prstGeom prst="rect">
            <a:avLst/>
          </a:prstGeom>
          <a:noFill/>
          <a:ln>
            <a:noFill/>
          </a:ln>
        </p:spPr>
        <p:txBody>
          <a:bodyPr lIns="91425" tIns="91425" rIns="91425" bIns="91425" anchor="t" anchorCtr="0"/>
          <a:lstStyle>
            <a:lvl1pPr marL="0" marR="0" lvl="0"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7" name="Shape 17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78" name="Shape 17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1" name="Shape 181"/>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84" name="Shape 18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85" name="Shape 18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8" name="Shape 18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89" name="Shape 18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0" name="Shape 19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3" name="Shape 193"/>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4" name="Shape 19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5" name="Shape 19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7"/>
        <p:cNvGrpSpPr/>
        <p:nvPr/>
      </p:nvGrpSpPr>
      <p:grpSpPr>
        <a:xfrm>
          <a:off x="0" y="0"/>
          <a:ext cx="0" cy="0"/>
          <a:chOff x="0" y="0"/>
          <a:chExt cx="0" cy="0"/>
        </a:xfrm>
      </p:grpSpPr>
      <p:sp>
        <p:nvSpPr>
          <p:cNvPr id="198" name="Shape 19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99" name="Shape 19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00" name="Shape 20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3" name="Shape 203"/>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06" name="Shape 206"/>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07" name="Shape 20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0" name="Shape 210"/>
          <p:cNvSpPr>
            <a:spLocks noGrp="1"/>
          </p:cNvSpPr>
          <p:nvPr>
            <p:ph type="pic" idx="2"/>
          </p:nvPr>
        </p:nvSpPr>
        <p:spPr>
          <a:xfrm>
            <a:off x="1792288"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13" name="Shape 213"/>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14" name="Shape 21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7" name="Shape 217"/>
          <p:cNvSpPr txBox="1">
            <a:spLocks noGrp="1"/>
          </p:cNvSpPr>
          <p:nvPr>
            <p:ph type="body" idx="1"/>
          </p:nvPr>
        </p:nvSpPr>
        <p:spPr>
          <a:xfrm rot="5400000">
            <a:off x="2874763" y="-1217413"/>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19" name="Shape 21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20" name="Shape 22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rot="5400000">
            <a:off x="5463778" y="1371600"/>
            <a:ext cx="4388643"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3" name="Shape 223"/>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25" name="Shape 22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26" name="Shape 22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a:spLocks noGrp="1"/>
          </p:cNvSpPr>
          <p:nvPr>
            <p:ph type="chart" idx="2"/>
          </p:nvPr>
        </p:nvSpPr>
        <p:spPr>
          <a:xfrm>
            <a:off x="571500" y="1485900"/>
            <a:ext cx="8001000"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1" name="Shape 23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2" name="Shape 23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5" name="Shape 235"/>
          <p:cNvSpPr txBox="1">
            <a:spLocks noGrp="1"/>
          </p:cNvSpPr>
          <p:nvPr>
            <p:ph type="body" idx="1"/>
          </p:nvPr>
        </p:nvSpPr>
        <p:spPr>
          <a:xfrm>
            <a:off x="571500" y="14859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body" idx="2"/>
          </p:nvPr>
        </p:nvSpPr>
        <p:spPr>
          <a:xfrm>
            <a:off x="571500" y="29718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3"/>
          </p:nvPr>
        </p:nvSpPr>
        <p:spPr>
          <a:xfrm>
            <a:off x="4648200" y="1485900"/>
            <a:ext cx="3924299"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39" name="Shape 23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40" name="Shape 24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9" name="Shape 249"/>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1" name="Shape 25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2" name="Shape 25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5" name="Shape 255"/>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8" name="Shape 25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59" name="Shape 25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62" name="Shape 262"/>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4" name="Shape 264"/>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67" name="Shape 26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68" name="Shape 26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9"/>
        <p:cNvGrpSpPr/>
        <p:nvPr/>
      </p:nvGrpSpPr>
      <p:grpSpPr>
        <a:xfrm>
          <a:off x="0" y="0"/>
          <a:ext cx="0" cy="0"/>
          <a:chOff x="0" y="0"/>
          <a:chExt cx="0" cy="0"/>
        </a:xfrm>
      </p:grpSpPr>
      <p:sp>
        <p:nvSpPr>
          <p:cNvPr id="270" name="Shape 270"/>
          <p:cNvSpPr txBox="1">
            <a:spLocks noGrp="1"/>
          </p:cNvSpPr>
          <p:nvPr>
            <p:ph type="ctrTitle"/>
          </p:nvPr>
        </p:nvSpPr>
        <p:spPr>
          <a:xfrm>
            <a:off x="685800" y="1597818"/>
            <a:ext cx="7772400" cy="1102518"/>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1" name="Shape 271"/>
          <p:cNvSpPr txBox="1">
            <a:spLocks noGrp="1"/>
          </p:cNvSpPr>
          <p:nvPr>
            <p:ph type="subTitle" idx="1"/>
          </p:nvPr>
        </p:nvSpPr>
        <p:spPr>
          <a:xfrm>
            <a:off x="1371600" y="2914650"/>
            <a:ext cx="6400799" cy="131445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3" name="Shape 273"/>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4" name="Shape 27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5"/>
        <p:cNvGrpSpPr/>
        <p:nvPr/>
      </p:nvGrpSpPr>
      <p:grpSpPr>
        <a:xfrm>
          <a:off x="0" y="0"/>
          <a:ext cx="0" cy="0"/>
          <a:chOff x="0" y="0"/>
          <a:chExt cx="0" cy="0"/>
        </a:xfrm>
      </p:grpSpPr>
      <p:sp>
        <p:nvSpPr>
          <p:cNvPr id="276" name="Shape 27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7" name="Shape 27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78" name="Shape 27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457200" y="205978"/>
            <a:ext cx="8229600" cy="4366021"/>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82" name="Shape 28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83" name="Shape 28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Shape 284"/>
        <p:cNvGrpSpPr/>
        <p:nvPr/>
      </p:nvGrpSpPr>
      <p:grpSpPr>
        <a:xfrm>
          <a:off x="0" y="0"/>
          <a:ext cx="0" cy="0"/>
          <a:chOff x="0" y="0"/>
          <a:chExt cx="0" cy="0"/>
        </a:xfrm>
      </p:grpSpPr>
      <p:sp>
        <p:nvSpPr>
          <p:cNvPr id="285" name="Shape 285"/>
          <p:cNvSpPr>
            <a:spLocks noGrp="1"/>
          </p:cNvSpPr>
          <p:nvPr>
            <p:ph type="pic" idx="2"/>
          </p:nvPr>
        </p:nvSpPr>
        <p:spPr>
          <a:xfrm rot="-289768">
            <a:off x="496141" y="2757017"/>
            <a:ext cx="3693940" cy="2032646"/>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Shape 286"/>
          <p:cNvSpPr>
            <a:spLocks noGrp="1"/>
          </p:cNvSpPr>
          <p:nvPr>
            <p:ph type="pic" idx="3"/>
          </p:nvPr>
        </p:nvSpPr>
        <p:spPr>
          <a:xfrm rot="174697">
            <a:off x="348984" y="300478"/>
            <a:ext cx="3700397" cy="2026410"/>
          </a:xfrm>
          <a:prstGeom prst="rect">
            <a:avLst/>
          </a:prstGeom>
          <a:solidFill>
            <a:srgbClr val="D8D8D8"/>
          </a:solidFill>
          <a:ln>
            <a:noFill/>
          </a:ln>
        </p:spPr>
        <p:txBody>
          <a:bodyPr lIns="91425" tIns="91425" rIns="91425" bIns="91425" anchor="t" anchorCtr="0"/>
          <a:lstStyle>
            <a:lvl1pPr marL="342900" marR="0" lvl="0" indent="-34290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title"/>
          </p:nvPr>
        </p:nvSpPr>
        <p:spPr>
          <a:xfrm>
            <a:off x="5013433" y="1143000"/>
            <a:ext cx="3566159" cy="871537"/>
          </a:xfrm>
          <a:prstGeom prst="rect">
            <a:avLst/>
          </a:prstGeom>
          <a:noFill/>
          <a:ln>
            <a:noFill/>
          </a:ln>
        </p:spPr>
        <p:txBody>
          <a:bodyPr lIns="91425" tIns="91425" rIns="91425" bIns="91425" anchor="b" anchorCtr="0"/>
          <a:lstStyle>
            <a:lvl1pPr marL="0" marR="0" lvl="0" indent="0" algn="l" rtl="0">
              <a:lnSpc>
                <a:spcPct val="109523"/>
              </a:lnSpc>
              <a:spcBef>
                <a:spcPts val="0"/>
              </a:spcBef>
              <a:buClr>
                <a:schemeClr val="dk1"/>
              </a:buClr>
              <a:buFont typeface="Calibri"/>
              <a:buNone/>
              <a:defRPr sz="42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88" name="Shape 288"/>
          <p:cNvSpPr txBox="1">
            <a:spLocks noGrp="1"/>
          </p:cNvSpPr>
          <p:nvPr>
            <p:ph type="body" idx="1"/>
          </p:nvPr>
        </p:nvSpPr>
        <p:spPr>
          <a:xfrm>
            <a:off x="5013432" y="2024986"/>
            <a:ext cx="3566159" cy="1622378"/>
          </a:xfrm>
          <a:prstGeom prst="rect">
            <a:avLst/>
          </a:prstGeom>
          <a:noFill/>
          <a:ln>
            <a:noFill/>
          </a:ln>
        </p:spPr>
        <p:txBody>
          <a:bodyPr lIns="91425" tIns="91425" rIns="91425" bIns="91425" anchor="t" anchorCtr="0"/>
          <a:lstStyle>
            <a:lvl1pPr marL="0" marR="0" lvl="0"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0" name="Shape 290"/>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1" name="Shape 29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4" name="Shape 294"/>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7" name="Shape 297"/>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98" name="Shape 29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1" name="Shape 30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02" name="Shape 30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03" name="Shape 30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6" name="Shape 306"/>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7" name="Shape 30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08" name="Shape 30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09" name="Shape 30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10"/>
        <p:cNvGrpSpPr/>
        <p:nvPr/>
      </p:nvGrpSpPr>
      <p:grpSpPr>
        <a:xfrm>
          <a:off x="0" y="0"/>
          <a:ext cx="0" cy="0"/>
          <a:chOff x="0" y="0"/>
          <a:chExt cx="0" cy="0"/>
        </a:xfrm>
      </p:grpSpPr>
      <p:sp>
        <p:nvSpPr>
          <p:cNvPr id="311" name="Shape 311"/>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2" name="Shape 312"/>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Shape 313"/>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14" name="Shape 31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5" name="Shape 31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16" name="Shape 31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7"/>
        <p:cNvGrpSpPr/>
        <p:nvPr/>
      </p:nvGrpSpPr>
      <p:grpSpPr>
        <a:xfrm>
          <a:off x="0" y="0"/>
          <a:ext cx="0" cy="0"/>
          <a:chOff x="0" y="0"/>
          <a:chExt cx="0" cy="0"/>
        </a:xfrm>
      </p:grpSpPr>
      <p:sp>
        <p:nvSpPr>
          <p:cNvPr id="318" name="Shape 318"/>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9" name="Shape 319"/>
          <p:cNvSpPr>
            <a:spLocks noGrp="1"/>
          </p:cNvSpPr>
          <p:nvPr>
            <p:ph type="pic" idx="2"/>
          </p:nvPr>
        </p:nvSpPr>
        <p:spPr>
          <a:xfrm>
            <a:off x="1792288" y="459581"/>
            <a:ext cx="5486399" cy="30861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Shape 320"/>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21" name="Shape 321"/>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2" name="Shape 322"/>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3" name="Shape 32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6" name="Shape 326"/>
          <p:cNvSpPr txBox="1">
            <a:spLocks noGrp="1"/>
          </p:cNvSpPr>
          <p:nvPr>
            <p:ph type="body" idx="1"/>
          </p:nvPr>
        </p:nvSpPr>
        <p:spPr>
          <a:xfrm rot="5400000">
            <a:off x="2874763" y="-1217413"/>
            <a:ext cx="3394472"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8" name="Shape 328"/>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29" name="Shape 329"/>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rot="5400000">
            <a:off x="5463778" y="1371600"/>
            <a:ext cx="4388643"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2" name="Shape 332"/>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34" name="Shape 334"/>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35" name="Shape 33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36"/>
        <p:cNvGrpSpPr/>
        <p:nvPr/>
      </p:nvGrpSpPr>
      <p:grpSpPr>
        <a:xfrm>
          <a:off x="0" y="0"/>
          <a:ext cx="0" cy="0"/>
          <a:chOff x="0" y="0"/>
          <a:chExt cx="0" cy="0"/>
        </a:xfrm>
      </p:grpSpPr>
      <p:sp>
        <p:nvSpPr>
          <p:cNvPr id="337" name="Shape 337"/>
          <p:cNvSpPr/>
          <p:nvPr/>
        </p:nvSpPr>
        <p:spPr>
          <a:xfrm>
            <a:off x="4572000" y="124"/>
            <a:ext cx="4572000" cy="5143500"/>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338" name="Shape 338"/>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339" name="Shape 339"/>
          <p:cNvSpPr txBox="1">
            <a:spLocks noGrp="1"/>
          </p:cNvSpPr>
          <p:nvPr>
            <p:ph type="title"/>
          </p:nvPr>
        </p:nvSpPr>
        <p:spPr>
          <a:xfrm>
            <a:off x="265500" y="1397349"/>
            <a:ext cx="4045199" cy="1318275"/>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Raleway"/>
              <a:buNone/>
              <a:defRPr sz="3600" b="1" i="0" u="none" strike="noStrike" cap="none">
                <a:solidFill>
                  <a:schemeClr val="dk1"/>
                </a:solidFill>
                <a:latin typeface="Raleway"/>
                <a:ea typeface="Raleway"/>
                <a:cs typeface="Raleway"/>
                <a:sym typeface="Raleway"/>
              </a:defRPr>
            </a:lvl1pPr>
            <a:lvl2pPr lvl="1" indent="0" algn="ctr" rtl="0">
              <a:spcBef>
                <a:spcPts val="0"/>
              </a:spcBef>
              <a:buClr>
                <a:schemeClr val="dk1"/>
              </a:buClr>
              <a:buFont typeface="Raleway"/>
              <a:buNone/>
              <a:defRPr sz="3600" b="1">
                <a:solidFill>
                  <a:schemeClr val="dk1"/>
                </a:solidFill>
                <a:latin typeface="Raleway"/>
                <a:ea typeface="Raleway"/>
                <a:cs typeface="Raleway"/>
                <a:sym typeface="Raleway"/>
              </a:defRPr>
            </a:lvl2pPr>
            <a:lvl3pPr lvl="2" indent="0" algn="ctr" rtl="0">
              <a:spcBef>
                <a:spcPts val="0"/>
              </a:spcBef>
              <a:buClr>
                <a:schemeClr val="dk1"/>
              </a:buClr>
              <a:buFont typeface="Raleway"/>
              <a:buNone/>
              <a:defRPr sz="3600" b="1">
                <a:solidFill>
                  <a:schemeClr val="dk1"/>
                </a:solidFill>
                <a:latin typeface="Raleway"/>
                <a:ea typeface="Raleway"/>
                <a:cs typeface="Raleway"/>
                <a:sym typeface="Raleway"/>
              </a:defRPr>
            </a:lvl3pPr>
            <a:lvl4pPr lvl="3" indent="0" algn="ctr" rtl="0">
              <a:spcBef>
                <a:spcPts val="0"/>
              </a:spcBef>
              <a:buClr>
                <a:schemeClr val="dk1"/>
              </a:buClr>
              <a:buFont typeface="Raleway"/>
              <a:buNone/>
              <a:defRPr sz="3600" b="1">
                <a:solidFill>
                  <a:schemeClr val="dk1"/>
                </a:solidFill>
                <a:latin typeface="Raleway"/>
                <a:ea typeface="Raleway"/>
                <a:cs typeface="Raleway"/>
                <a:sym typeface="Raleway"/>
              </a:defRPr>
            </a:lvl4pPr>
            <a:lvl5pPr lvl="4" indent="0" algn="ctr" rtl="0">
              <a:spcBef>
                <a:spcPts val="0"/>
              </a:spcBef>
              <a:buClr>
                <a:schemeClr val="dk1"/>
              </a:buClr>
              <a:buFont typeface="Raleway"/>
              <a:buNone/>
              <a:defRPr sz="3600" b="1">
                <a:solidFill>
                  <a:schemeClr val="dk1"/>
                </a:solidFill>
                <a:latin typeface="Raleway"/>
                <a:ea typeface="Raleway"/>
                <a:cs typeface="Raleway"/>
                <a:sym typeface="Raleway"/>
              </a:defRPr>
            </a:lvl5pPr>
            <a:lvl6pPr lvl="5" indent="0" algn="ctr" rtl="0">
              <a:spcBef>
                <a:spcPts val="0"/>
              </a:spcBef>
              <a:buClr>
                <a:schemeClr val="dk1"/>
              </a:buClr>
              <a:buFont typeface="Raleway"/>
              <a:buNone/>
              <a:defRPr sz="3600" b="1">
                <a:solidFill>
                  <a:schemeClr val="dk1"/>
                </a:solidFill>
                <a:latin typeface="Raleway"/>
                <a:ea typeface="Raleway"/>
                <a:cs typeface="Raleway"/>
                <a:sym typeface="Raleway"/>
              </a:defRPr>
            </a:lvl6pPr>
            <a:lvl7pPr lvl="6" indent="0" algn="ctr" rtl="0">
              <a:spcBef>
                <a:spcPts val="0"/>
              </a:spcBef>
              <a:buClr>
                <a:schemeClr val="dk1"/>
              </a:buClr>
              <a:buFont typeface="Raleway"/>
              <a:buNone/>
              <a:defRPr sz="3600" b="1">
                <a:solidFill>
                  <a:schemeClr val="dk1"/>
                </a:solidFill>
                <a:latin typeface="Raleway"/>
                <a:ea typeface="Raleway"/>
                <a:cs typeface="Raleway"/>
                <a:sym typeface="Raleway"/>
              </a:defRPr>
            </a:lvl7pPr>
            <a:lvl8pPr lvl="7" indent="0" algn="ctr" rtl="0">
              <a:spcBef>
                <a:spcPts val="0"/>
              </a:spcBef>
              <a:buClr>
                <a:schemeClr val="dk1"/>
              </a:buClr>
              <a:buFont typeface="Raleway"/>
              <a:buNone/>
              <a:defRPr sz="3600" b="1">
                <a:solidFill>
                  <a:schemeClr val="dk1"/>
                </a:solidFill>
                <a:latin typeface="Raleway"/>
                <a:ea typeface="Raleway"/>
                <a:cs typeface="Raleway"/>
                <a:sym typeface="Raleway"/>
              </a:defRPr>
            </a:lvl8pPr>
            <a:lvl9pPr lvl="8" indent="0" algn="ctr" rtl="0">
              <a:spcBef>
                <a:spcPts val="0"/>
              </a:spcBef>
              <a:buClr>
                <a:schemeClr val="dk1"/>
              </a:buClr>
              <a:buFont typeface="Raleway"/>
              <a:buNone/>
              <a:defRPr sz="3600" b="1">
                <a:solidFill>
                  <a:schemeClr val="dk1"/>
                </a:solidFill>
                <a:latin typeface="Raleway"/>
                <a:ea typeface="Raleway"/>
                <a:cs typeface="Raleway"/>
                <a:sym typeface="Raleway"/>
              </a:defRPr>
            </a:lvl9pPr>
          </a:lstStyle>
          <a:p>
            <a:endParaRPr/>
          </a:p>
        </p:txBody>
      </p:sp>
      <p:sp>
        <p:nvSpPr>
          <p:cNvPr id="340" name="Shape 340"/>
          <p:cNvSpPr txBox="1">
            <a:spLocks noGrp="1"/>
          </p:cNvSpPr>
          <p:nvPr>
            <p:ph type="subTitle" idx="1"/>
          </p:nvPr>
        </p:nvSpPr>
        <p:spPr>
          <a:xfrm>
            <a:off x="265500" y="2735370"/>
            <a:ext cx="4045199" cy="134549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1pPr>
            <a:lvl2pPr marL="457200" marR="0" lvl="1"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2pPr>
            <a:lvl3pPr marL="914400" marR="0" lvl="2"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3pPr>
            <a:lvl4pPr marL="1371600" marR="0" lvl="3"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4pPr>
            <a:lvl5pPr marL="1828800" marR="0" lvl="4"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5pPr>
            <a:lvl6pPr marL="2286000" marR="0" lvl="5"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6pPr>
            <a:lvl7pPr marL="2743200" marR="0" lvl="6"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7pPr>
            <a:lvl8pPr marL="3200400" marR="0" lvl="7"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8pPr>
            <a:lvl9pPr marL="3657600" marR="0" lvl="8" indent="0" algn="ctr" rtl="0">
              <a:lnSpc>
                <a:spcPct val="100000"/>
              </a:lnSpc>
              <a:spcBef>
                <a:spcPts val="0"/>
              </a:spcBef>
              <a:spcAft>
                <a:spcPts val="0"/>
              </a:spcAft>
              <a:buClr>
                <a:schemeClr val="dk2"/>
              </a:buClr>
              <a:buFont typeface="Lato"/>
              <a:buNone/>
              <a:defRPr sz="2100" b="0" i="0" u="none" strike="noStrike" cap="none">
                <a:solidFill>
                  <a:schemeClr val="dk2"/>
                </a:solidFill>
                <a:latin typeface="Lato"/>
                <a:ea typeface="Lato"/>
                <a:cs typeface="Lato"/>
                <a:sym typeface="Lato"/>
              </a:defRPr>
            </a:lvl9pPr>
          </a:lstStyle>
          <a:p>
            <a:endParaRPr/>
          </a:p>
        </p:txBody>
      </p:sp>
      <p:sp>
        <p:nvSpPr>
          <p:cNvPr id="341" name="Shape 341"/>
          <p:cNvSpPr txBox="1">
            <a:spLocks noGrp="1"/>
          </p:cNvSpPr>
          <p:nvPr>
            <p:ph type="body" idx="2"/>
          </p:nvPr>
        </p:nvSpPr>
        <p:spPr>
          <a:xfrm>
            <a:off x="4939500" y="724200"/>
            <a:ext cx="3837000" cy="3695175"/>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Lato"/>
              <a:buNone/>
              <a:defRPr sz="1800" b="0" i="0" u="none" strike="noStrike" cap="none">
                <a:solidFill>
                  <a:schemeClr val="lt1"/>
                </a:solidFill>
                <a:latin typeface="Lato"/>
                <a:ea typeface="Lato"/>
                <a:cs typeface="Lato"/>
                <a:sym typeface="Lato"/>
              </a:defRPr>
            </a:lvl1pPr>
            <a:lvl2pPr marL="457200" marR="0" lvl="1"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2pPr>
            <a:lvl3pPr marL="914400" marR="0" lvl="2"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3pPr>
            <a:lvl4pPr marL="1371600" marR="0" lvl="3"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4pPr>
            <a:lvl5pPr marL="1828800" marR="0" lvl="4"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5pPr>
            <a:lvl6pPr marL="2286000" marR="0" lvl="5"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6pPr>
            <a:lvl7pPr marL="2743200" marR="0" lvl="6"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7pPr>
            <a:lvl8pPr marL="3200400" marR="0" lvl="7"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8pPr>
            <a:lvl9pPr marL="3657600" marR="0" lvl="8" indent="0" algn="l" rtl="0">
              <a:lnSpc>
                <a:spcPct val="115000"/>
              </a:lnSpc>
              <a:spcBef>
                <a:spcPts val="0"/>
              </a:spcBef>
              <a:spcAft>
                <a:spcPts val="1600"/>
              </a:spcAft>
              <a:buClr>
                <a:schemeClr val="lt1"/>
              </a:buClr>
              <a:buFont typeface="Lato"/>
              <a:buNone/>
              <a:defRPr sz="1400" b="0" i="0" u="none" strike="noStrike" cap="none">
                <a:solidFill>
                  <a:schemeClr val="lt1"/>
                </a:solidFill>
                <a:latin typeface="Lato"/>
                <a:ea typeface="Lato"/>
                <a:cs typeface="Lato"/>
                <a:sym typeface="Lato"/>
              </a:defRPr>
            </a:lvl9pPr>
          </a:lstStyle>
          <a:p>
            <a:endParaRPr/>
          </a:p>
        </p:txBody>
      </p:sp>
      <p:sp>
        <p:nvSpPr>
          <p:cNvPr id="342" name="Shape 342"/>
          <p:cNvSpPr txBox="1">
            <a:spLocks noGrp="1"/>
          </p:cNvSpPr>
          <p:nvPr>
            <p:ph type="sldNum" idx="12"/>
          </p:nvPr>
        </p:nvSpPr>
        <p:spPr>
          <a:xfrm>
            <a:off x="8497999" y="4688758"/>
            <a:ext cx="548699" cy="39352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ig number">
    <p:spTree>
      <p:nvGrpSpPr>
        <p:cNvPr id="1" name="Shape 343"/>
        <p:cNvGrpSpPr/>
        <p:nvPr/>
      </p:nvGrpSpPr>
      <p:grpSpPr>
        <a:xfrm>
          <a:off x="0" y="0"/>
          <a:ext cx="0" cy="0"/>
          <a:chOff x="0" y="0"/>
          <a:chExt cx="0" cy="0"/>
        </a:xfrm>
      </p:grpSpPr>
      <p:cxnSp>
        <p:nvCxnSpPr>
          <p:cNvPr id="344" name="Shape 344"/>
          <p:cNvCxnSpPr/>
          <p:nvPr/>
        </p:nvCxnSpPr>
        <p:spPr>
          <a:xfrm>
            <a:off x="425200" y="4740000"/>
            <a:ext cx="8296799" cy="0"/>
          </a:xfrm>
          <a:prstGeom prst="straightConnector1">
            <a:avLst/>
          </a:prstGeom>
          <a:noFill/>
          <a:ln w="19050" cap="flat" cmpd="sng">
            <a:solidFill>
              <a:schemeClr val="dk2"/>
            </a:solidFill>
            <a:prstDash val="solid"/>
            <a:round/>
            <a:headEnd type="none" w="med" len="med"/>
            <a:tailEnd type="none" w="med" len="med"/>
          </a:ln>
        </p:spPr>
      </p:cxnSp>
      <p:cxnSp>
        <p:nvCxnSpPr>
          <p:cNvPr id="345" name="Shape 345"/>
          <p:cNvCxnSpPr/>
          <p:nvPr/>
        </p:nvCxnSpPr>
        <p:spPr>
          <a:xfrm>
            <a:off x="425200" y="415650"/>
            <a:ext cx="8296799" cy="0"/>
          </a:xfrm>
          <a:prstGeom prst="straightConnector1">
            <a:avLst/>
          </a:prstGeom>
          <a:noFill/>
          <a:ln w="38100" cap="flat" cmpd="sng">
            <a:solidFill>
              <a:schemeClr val="dk2"/>
            </a:solidFill>
            <a:prstDash val="solid"/>
            <a:round/>
            <a:headEnd type="none" w="med" len="med"/>
            <a:tailEnd type="none" w="med" len="med"/>
          </a:ln>
        </p:spPr>
      </p:cxnSp>
      <p:sp>
        <p:nvSpPr>
          <p:cNvPr id="346" name="Shape 346"/>
          <p:cNvSpPr txBox="1">
            <a:spLocks noGrp="1"/>
          </p:cNvSpPr>
          <p:nvPr>
            <p:ph type="title"/>
          </p:nvPr>
        </p:nvSpPr>
        <p:spPr>
          <a:xfrm>
            <a:off x="853950" y="1304850"/>
            <a:ext cx="7436099" cy="1538325"/>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Lato"/>
              <a:buNone/>
              <a:defRPr sz="9600" b="0" i="0" u="none" strike="noStrike" cap="none">
                <a:solidFill>
                  <a:schemeClr val="dk1"/>
                </a:solidFill>
                <a:latin typeface="Lato"/>
                <a:ea typeface="Lato"/>
                <a:cs typeface="Lato"/>
                <a:sym typeface="Lato"/>
              </a:defRPr>
            </a:lvl1pPr>
            <a:lvl2pPr lvl="1" indent="0" algn="ctr" rtl="0">
              <a:spcBef>
                <a:spcPts val="0"/>
              </a:spcBef>
              <a:buNone/>
              <a:defRPr sz="9600">
                <a:solidFill>
                  <a:schemeClr val="dk1"/>
                </a:solidFill>
                <a:latin typeface="Lato"/>
                <a:ea typeface="Lato"/>
                <a:cs typeface="Lato"/>
                <a:sym typeface="Lato"/>
              </a:defRPr>
            </a:lvl2pPr>
            <a:lvl3pPr lvl="2" indent="0" algn="ctr" rtl="0">
              <a:spcBef>
                <a:spcPts val="0"/>
              </a:spcBef>
              <a:buNone/>
              <a:defRPr sz="9600">
                <a:solidFill>
                  <a:schemeClr val="dk1"/>
                </a:solidFill>
                <a:latin typeface="Lato"/>
                <a:ea typeface="Lato"/>
                <a:cs typeface="Lato"/>
                <a:sym typeface="Lato"/>
              </a:defRPr>
            </a:lvl3pPr>
            <a:lvl4pPr lvl="3" indent="0" algn="ctr" rtl="0">
              <a:spcBef>
                <a:spcPts val="0"/>
              </a:spcBef>
              <a:buNone/>
              <a:defRPr sz="9600">
                <a:solidFill>
                  <a:schemeClr val="dk1"/>
                </a:solidFill>
                <a:latin typeface="Lato"/>
                <a:ea typeface="Lato"/>
                <a:cs typeface="Lato"/>
                <a:sym typeface="Lato"/>
              </a:defRPr>
            </a:lvl4pPr>
            <a:lvl5pPr lvl="4" indent="0" algn="ctr" rtl="0">
              <a:spcBef>
                <a:spcPts val="0"/>
              </a:spcBef>
              <a:buNone/>
              <a:defRPr sz="9600">
                <a:solidFill>
                  <a:schemeClr val="dk1"/>
                </a:solidFill>
                <a:latin typeface="Lato"/>
                <a:ea typeface="Lato"/>
                <a:cs typeface="Lato"/>
                <a:sym typeface="Lato"/>
              </a:defRPr>
            </a:lvl5pPr>
            <a:lvl6pPr lvl="5" indent="0" algn="ctr" rtl="0">
              <a:spcBef>
                <a:spcPts val="0"/>
              </a:spcBef>
              <a:buNone/>
              <a:defRPr sz="9600">
                <a:solidFill>
                  <a:schemeClr val="dk1"/>
                </a:solidFill>
                <a:latin typeface="Lato"/>
                <a:ea typeface="Lato"/>
                <a:cs typeface="Lato"/>
                <a:sym typeface="Lato"/>
              </a:defRPr>
            </a:lvl6pPr>
            <a:lvl7pPr lvl="6" indent="0" algn="ctr" rtl="0">
              <a:spcBef>
                <a:spcPts val="0"/>
              </a:spcBef>
              <a:buNone/>
              <a:defRPr sz="9600">
                <a:solidFill>
                  <a:schemeClr val="dk1"/>
                </a:solidFill>
                <a:latin typeface="Lato"/>
                <a:ea typeface="Lato"/>
                <a:cs typeface="Lato"/>
                <a:sym typeface="Lato"/>
              </a:defRPr>
            </a:lvl7pPr>
            <a:lvl8pPr lvl="7" indent="0" algn="ctr" rtl="0">
              <a:spcBef>
                <a:spcPts val="0"/>
              </a:spcBef>
              <a:buNone/>
              <a:defRPr sz="9600">
                <a:solidFill>
                  <a:schemeClr val="dk1"/>
                </a:solidFill>
                <a:latin typeface="Lato"/>
                <a:ea typeface="Lato"/>
                <a:cs typeface="Lato"/>
                <a:sym typeface="Lato"/>
              </a:defRPr>
            </a:lvl8pPr>
            <a:lvl9pPr lvl="8" indent="0" algn="ctr" rtl="0">
              <a:spcBef>
                <a:spcPts val="0"/>
              </a:spcBef>
              <a:buNone/>
              <a:defRPr sz="9600">
                <a:solidFill>
                  <a:schemeClr val="dk1"/>
                </a:solidFill>
                <a:latin typeface="Lato"/>
                <a:ea typeface="Lato"/>
                <a:cs typeface="Lato"/>
                <a:sym typeface="Lato"/>
              </a:defRPr>
            </a:lvl9pPr>
          </a:lstStyle>
          <a:p>
            <a:endParaRPr/>
          </a:p>
        </p:txBody>
      </p:sp>
      <p:sp>
        <p:nvSpPr>
          <p:cNvPr id="347" name="Shape 347"/>
          <p:cNvSpPr txBox="1">
            <a:spLocks noGrp="1"/>
          </p:cNvSpPr>
          <p:nvPr>
            <p:ph type="body" idx="1"/>
          </p:nvPr>
        </p:nvSpPr>
        <p:spPr>
          <a:xfrm>
            <a:off x="853950" y="2919450"/>
            <a:ext cx="7436099" cy="1071675"/>
          </a:xfrm>
          <a:prstGeom prst="rect">
            <a:avLst/>
          </a:prstGeom>
          <a:noFill/>
          <a:ln>
            <a:noFill/>
          </a:ln>
        </p:spPr>
        <p:txBody>
          <a:bodyPr lIns="91425" tIns="91425" rIns="91425" bIns="91425" anchor="t" anchorCtr="0"/>
          <a:lstStyle>
            <a:lvl1pPr marL="342900" marR="0" lvl="0" indent="-139700" algn="ctr" rtl="0">
              <a:spcBef>
                <a:spcPts val="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ctr" rtl="0">
              <a:spcBef>
                <a:spcPts val="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ctr" rtl="0">
              <a:spcBef>
                <a:spcPts val="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ctr"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sldNum" idx="12"/>
          </p:nvPr>
        </p:nvSpPr>
        <p:spPr>
          <a:xfrm>
            <a:off x="8497999" y="4688758"/>
            <a:ext cx="548699" cy="393524"/>
          </a:xfrm>
          <a:prstGeom prst="rect">
            <a:avLst/>
          </a:prstGeom>
          <a:noFill/>
          <a:ln>
            <a:noFill/>
          </a:ln>
        </p:spPr>
        <p:txBody>
          <a:bodyPr lIns="91425" tIns="91425" rIns="91425" bIns="91425" anchor="ctr" anchorCtr="0">
            <a:noAutofit/>
          </a:bodyPr>
          <a:lstStyle/>
          <a:p>
            <a:pPr marL="0" marR="0" lvl="0" indent="0" algn="r" rtl="0">
              <a:spcBef>
                <a:spcPts val="0"/>
              </a:spcBef>
              <a:spcAft>
                <a:spcPts val="0"/>
              </a:spcAft>
              <a:buClr>
                <a:srgbClr val="888888"/>
              </a:buClr>
              <a:buSzPct val="25000"/>
              <a:buFont typeface="Arial"/>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1" name="Shape 351"/>
          <p:cNvSpPr>
            <a:spLocks noGrp="1"/>
          </p:cNvSpPr>
          <p:nvPr>
            <p:ph type="chart" idx="2"/>
          </p:nvPr>
        </p:nvSpPr>
        <p:spPr>
          <a:xfrm>
            <a:off x="571500" y="1485900"/>
            <a:ext cx="8001000"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53" name="Shape 353"/>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54" name="Shape 35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571500" y="514350"/>
            <a:ext cx="8001000" cy="6858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7" name="Shape 357"/>
          <p:cNvSpPr txBox="1">
            <a:spLocks noGrp="1"/>
          </p:cNvSpPr>
          <p:nvPr>
            <p:ph type="body" idx="1"/>
          </p:nvPr>
        </p:nvSpPr>
        <p:spPr>
          <a:xfrm>
            <a:off x="571500" y="14859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body" idx="2"/>
          </p:nvPr>
        </p:nvSpPr>
        <p:spPr>
          <a:xfrm>
            <a:off x="571500" y="2971800"/>
            <a:ext cx="3924299" cy="1371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9" name="Shape 359"/>
          <p:cNvSpPr txBox="1">
            <a:spLocks noGrp="1"/>
          </p:cNvSpPr>
          <p:nvPr>
            <p:ph type="body" idx="3"/>
          </p:nvPr>
        </p:nvSpPr>
        <p:spPr>
          <a:xfrm>
            <a:off x="4648200" y="1485900"/>
            <a:ext cx="3924299" cy="28574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61" name="Shape 361"/>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62" name="Shape 362"/>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a:t>
            </a:fld>
            <a:endParaRPr lang="en" sz="120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2"/>
            <a:ext cx="2057399" cy="273843"/>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2"/>
            <a:ext cx="3086100" cy="273843"/>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2"/>
            <a:ext cx="2057399" cy="273843"/>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7" name="Shape 127"/>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3" name="Shape 243"/>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dt" idx="10"/>
          </p:nvPr>
        </p:nvSpPr>
        <p:spPr>
          <a:xfrm>
            <a:off x="457200" y="4767262"/>
            <a:ext cx="2133599" cy="273843"/>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45" name="Shape 245"/>
          <p:cNvSpPr txBox="1">
            <a:spLocks noGrp="1"/>
          </p:cNvSpPr>
          <p:nvPr>
            <p:ph type="ftr" idx="11"/>
          </p:nvPr>
        </p:nvSpPr>
        <p:spPr>
          <a:xfrm>
            <a:off x="3124200" y="4767262"/>
            <a:ext cx="2895600" cy="273843"/>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Arial"/>
                <a:ea typeface="Arial"/>
                <a:cs typeface="Arial"/>
                <a:sym typeface="Arial"/>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246" name="Shape 24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a:t>
            </a:fld>
            <a:endParaRPr lang="en"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45.xml"/><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48.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40.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152400" y="0"/>
            <a:ext cx="9296399" cy="120014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2200" b="1">
                <a:latin typeface="Arial"/>
                <a:ea typeface="Arial"/>
                <a:cs typeface="Arial"/>
                <a:sym typeface="Arial"/>
              </a:rPr>
              <a:t>Because it Mattters:</a:t>
            </a:r>
          </a:p>
          <a:p>
            <a:pPr marL="0" marR="0" lvl="0" indent="0" algn="ctr" rtl="0">
              <a:spcBef>
                <a:spcPts val="0"/>
              </a:spcBef>
              <a:buClr>
                <a:schemeClr val="dk1"/>
              </a:buClr>
              <a:buSzPct val="25000"/>
              <a:buFont typeface="Arial"/>
              <a:buNone/>
            </a:pPr>
            <a:r>
              <a:rPr lang="en" sz="2200" b="1">
                <a:latin typeface="Arial"/>
                <a:ea typeface="Arial"/>
                <a:cs typeface="Arial"/>
                <a:sym typeface="Arial"/>
              </a:rPr>
              <a:t>Culturally Relevant Teaching in Today’s Colleges and Universities</a:t>
            </a:r>
          </a:p>
          <a:p>
            <a:pPr marL="0" marR="0" lvl="0" indent="0" algn="ctr" rtl="0">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Ernest Morrell</a:t>
            </a:r>
            <a:r>
              <a:rPr lang="en" sz="1800">
                <a:latin typeface="Arial"/>
                <a:ea typeface="Arial"/>
                <a:cs typeface="Arial"/>
                <a:sym typeface="Arial"/>
              </a:rPr>
              <a:t>--</a:t>
            </a:r>
            <a:r>
              <a:rPr lang="en" sz="1800" b="0" i="0" u="none" strike="noStrike" cap="none">
                <a:solidFill>
                  <a:schemeClr val="dk1"/>
                </a:solidFill>
                <a:latin typeface="Arial"/>
                <a:ea typeface="Arial"/>
                <a:cs typeface="Arial"/>
                <a:sym typeface="Arial"/>
              </a:rPr>
              <a:t>Columbia University, Teachers College</a:t>
            </a:r>
          </a:p>
        </p:txBody>
      </p:sp>
      <p:sp>
        <p:nvSpPr>
          <p:cNvPr id="369" name="Shape 369"/>
          <p:cNvSpPr txBox="1">
            <a:spLocks noGrp="1"/>
          </p:cNvSpPr>
          <p:nvPr>
            <p:ph type="body" idx="1"/>
          </p:nvPr>
        </p:nvSpPr>
        <p:spPr>
          <a:xfrm rot="10800000" flipH="1">
            <a:off x="685800" y="4572000"/>
            <a:ext cx="7772400" cy="5714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Arial"/>
              <a:buNone/>
            </a:pPr>
            <a:endParaRPr sz="800" b="0" i="0" u="none" strike="noStrike" cap="none">
              <a:solidFill>
                <a:schemeClr val="dk1"/>
              </a:solidFill>
              <a:latin typeface="Calibri"/>
              <a:ea typeface="Calibri"/>
              <a:cs typeface="Calibri"/>
              <a:sym typeface="Calibri"/>
            </a:endParaRPr>
          </a:p>
        </p:txBody>
      </p:sp>
      <p:sp>
        <p:nvSpPr>
          <p:cNvPr id="370" name="Shape 37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b="0" i="0" u="none" strike="noStrike" cap="none">
                <a:solidFill>
                  <a:srgbClr val="888888"/>
                </a:solidFill>
                <a:latin typeface="Arial"/>
                <a:ea typeface="Arial"/>
                <a:cs typeface="Arial"/>
                <a:sym typeface="Arial"/>
              </a:rPr>
              <a:t>1</a:t>
            </a:fld>
            <a:endParaRPr lang="en" sz="1200" b="0" i="0" u="none" strike="noStrike" cap="none">
              <a:solidFill>
                <a:srgbClr val="888888"/>
              </a:solidFill>
              <a:latin typeface="Arial"/>
              <a:ea typeface="Arial"/>
              <a:cs typeface="Arial"/>
              <a:sym typeface="Arial"/>
            </a:endParaRPr>
          </a:p>
        </p:txBody>
      </p:sp>
      <p:sp>
        <p:nvSpPr>
          <p:cNvPr id="371" name="Shape 371"/>
          <p:cNvSpPr/>
          <p:nvPr/>
        </p:nvSpPr>
        <p:spPr>
          <a:xfrm>
            <a:off x="5649912" y="4558903"/>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372" name="Shape 372" descr="morrell4.jpg"/>
          <p:cNvPicPr preferRelativeResize="0"/>
          <p:nvPr/>
        </p:nvPicPr>
        <p:blipFill rotWithShape="1">
          <a:blip r:embed="rId3">
            <a:alphaModFix/>
          </a:blip>
          <a:srcRect/>
          <a:stretch/>
        </p:blipFill>
        <p:spPr>
          <a:xfrm>
            <a:off x="2209800" y="3107850"/>
            <a:ext cx="2133599" cy="2019740"/>
          </a:xfrm>
          <a:prstGeom prst="rect">
            <a:avLst/>
          </a:prstGeom>
          <a:noFill/>
          <a:ln>
            <a:noFill/>
          </a:ln>
        </p:spPr>
      </p:pic>
      <p:pic>
        <p:nvPicPr>
          <p:cNvPr id="373" name="Shape 373" descr="41N1BG4XP6L.jpg"/>
          <p:cNvPicPr preferRelativeResize="0"/>
          <p:nvPr/>
        </p:nvPicPr>
        <p:blipFill rotWithShape="1">
          <a:blip r:embed="rId4">
            <a:alphaModFix/>
          </a:blip>
          <a:srcRect/>
          <a:stretch/>
        </p:blipFill>
        <p:spPr>
          <a:xfrm>
            <a:off x="18030" y="3086099"/>
            <a:ext cx="1886968" cy="2095611"/>
          </a:xfrm>
          <a:prstGeom prst="rect">
            <a:avLst/>
          </a:prstGeom>
          <a:noFill/>
          <a:ln>
            <a:noFill/>
          </a:ln>
        </p:spPr>
      </p:pic>
      <p:pic>
        <p:nvPicPr>
          <p:cNvPr id="374" name="Shape 374" descr="9780195136470.jpg"/>
          <p:cNvPicPr preferRelativeResize="0"/>
          <p:nvPr/>
        </p:nvPicPr>
        <p:blipFill rotWithShape="1">
          <a:blip r:embed="rId5">
            <a:alphaModFix/>
          </a:blip>
          <a:srcRect/>
          <a:stretch/>
        </p:blipFill>
        <p:spPr>
          <a:xfrm>
            <a:off x="6858000" y="1257300"/>
            <a:ext cx="2133599" cy="1714500"/>
          </a:xfrm>
          <a:prstGeom prst="rect">
            <a:avLst/>
          </a:prstGeom>
          <a:noFill/>
          <a:ln>
            <a:noFill/>
          </a:ln>
        </p:spPr>
      </p:pic>
      <p:pic>
        <p:nvPicPr>
          <p:cNvPr id="375" name="Shape 375" descr="stacks.png"/>
          <p:cNvPicPr preferRelativeResize="0"/>
          <p:nvPr/>
        </p:nvPicPr>
        <p:blipFill rotWithShape="1">
          <a:blip r:embed="rId6">
            <a:alphaModFix/>
          </a:blip>
          <a:srcRect/>
          <a:stretch/>
        </p:blipFill>
        <p:spPr>
          <a:xfrm>
            <a:off x="2514600" y="1200150"/>
            <a:ext cx="4361340" cy="1714500"/>
          </a:xfrm>
          <a:prstGeom prst="rect">
            <a:avLst/>
          </a:prstGeom>
          <a:noFill/>
          <a:ln>
            <a:noFill/>
          </a:ln>
        </p:spPr>
      </p:pic>
      <p:pic>
        <p:nvPicPr>
          <p:cNvPr id="376" name="Shape 376" descr="51i-Ue-QrmL._SX321_BO1,204,203,200_.jpg"/>
          <p:cNvPicPr preferRelativeResize="0"/>
          <p:nvPr/>
        </p:nvPicPr>
        <p:blipFill rotWithShape="1">
          <a:blip r:embed="rId7">
            <a:alphaModFix/>
          </a:blip>
          <a:srcRect/>
          <a:stretch/>
        </p:blipFill>
        <p:spPr>
          <a:xfrm>
            <a:off x="0" y="1200150"/>
            <a:ext cx="2438399" cy="1733642"/>
          </a:xfrm>
          <a:prstGeom prst="rect">
            <a:avLst/>
          </a:prstGeom>
          <a:noFill/>
          <a:ln>
            <a:noFill/>
          </a:ln>
        </p:spPr>
      </p:pic>
      <p:pic>
        <p:nvPicPr>
          <p:cNvPr id="377" name="Shape 377" descr="51g2xWbIIpL._SY344_BO1,204,203,200_.jpg"/>
          <p:cNvPicPr preferRelativeResize="0"/>
          <p:nvPr/>
        </p:nvPicPr>
        <p:blipFill rotWithShape="1">
          <a:blip r:embed="rId8">
            <a:alphaModFix/>
          </a:blip>
          <a:srcRect l="-16826" r="-16826"/>
          <a:stretch/>
        </p:blipFill>
        <p:spPr>
          <a:xfrm>
            <a:off x="4267200" y="2978995"/>
            <a:ext cx="2575236" cy="2164504"/>
          </a:xfrm>
          <a:prstGeom prst="rect">
            <a:avLst/>
          </a:prstGeom>
          <a:noFill/>
          <a:ln>
            <a:noFill/>
          </a:ln>
        </p:spPr>
      </p:pic>
      <p:pic>
        <p:nvPicPr>
          <p:cNvPr id="378" name="Shape 378" descr="cover-200.jpg"/>
          <p:cNvPicPr preferRelativeResize="0"/>
          <p:nvPr/>
        </p:nvPicPr>
        <p:blipFill rotWithShape="1">
          <a:blip r:embed="rId9">
            <a:alphaModFix/>
          </a:blip>
          <a:srcRect l="-7394" r="-7394"/>
          <a:stretch/>
        </p:blipFill>
        <p:spPr>
          <a:xfrm>
            <a:off x="6477000" y="3028950"/>
            <a:ext cx="2666999" cy="22416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4400" b="0" i="0" u="none" strike="noStrike" cap="none">
                <a:solidFill>
                  <a:schemeClr val="dk1"/>
                </a:solidFill>
                <a:latin typeface="Arial"/>
                <a:ea typeface="Arial"/>
                <a:cs typeface="Arial"/>
                <a:sym typeface="Arial"/>
              </a:rPr>
              <a:t>21</a:t>
            </a:r>
            <a:r>
              <a:rPr lang="en" sz="4400" b="0" i="0" u="none" strike="noStrike" cap="none" baseline="30000">
                <a:solidFill>
                  <a:schemeClr val="dk1"/>
                </a:solidFill>
                <a:latin typeface="Arial"/>
                <a:ea typeface="Arial"/>
                <a:cs typeface="Arial"/>
                <a:sym typeface="Arial"/>
              </a:rPr>
              <a:t>st</a:t>
            </a:r>
            <a:r>
              <a:rPr lang="en" sz="4400" b="0" i="0" u="none" strike="noStrike" cap="none">
                <a:solidFill>
                  <a:schemeClr val="dk1"/>
                </a:solidFill>
                <a:latin typeface="Arial"/>
                <a:ea typeface="Arial"/>
                <a:cs typeface="Arial"/>
                <a:sym typeface="Arial"/>
              </a:rPr>
              <a:t> Century Learning </a:t>
            </a:r>
            <a:r>
              <a:rPr lang="en">
                <a:latin typeface="Arial"/>
                <a:ea typeface="Arial"/>
                <a:cs typeface="Arial"/>
                <a:sym typeface="Arial"/>
              </a:rPr>
              <a:t>Ecologies</a:t>
            </a:r>
          </a:p>
        </p:txBody>
      </p:sp>
      <p:sp>
        <p:nvSpPr>
          <p:cNvPr id="456" name="Shape 456"/>
          <p:cNvSpPr txBox="1">
            <a:spLocks noGrp="1"/>
          </p:cNvSpPr>
          <p:nvPr>
            <p:ph type="body" idx="1"/>
          </p:nvPr>
        </p:nvSpPr>
        <p:spPr>
          <a:xfrm>
            <a:off x="228600" y="1063225"/>
            <a:ext cx="3352800" cy="3565800"/>
          </a:xfrm>
          <a:prstGeom prst="rect">
            <a:avLst/>
          </a:prstGeom>
          <a:noFill/>
          <a:ln>
            <a:noFill/>
          </a:ln>
        </p:spPr>
        <p:txBody>
          <a:bodyPr lIns="91425" tIns="45700" rIns="91425" bIns="45700" anchor="t" anchorCtr="0">
            <a:noAutofit/>
          </a:bodyPr>
          <a:lstStyle/>
          <a:p>
            <a:pPr marL="342900" marR="0" lvl="0" indent="-327025" algn="l" rtl="0">
              <a:lnSpc>
                <a:spcPct val="80000"/>
              </a:lnSpc>
              <a:spcBef>
                <a:spcPts val="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Moving from a receptive century to a </a:t>
            </a:r>
            <a:r>
              <a:rPr lang="en" sz="1500" b="0" i="0" u="none" strike="noStrike" cap="none">
                <a:solidFill>
                  <a:srgbClr val="0000FF"/>
                </a:solidFill>
                <a:latin typeface="Calibri"/>
                <a:ea typeface="Calibri"/>
                <a:cs typeface="Calibri"/>
                <a:sym typeface="Calibri"/>
              </a:rPr>
              <a:t>productive</a:t>
            </a:r>
            <a:r>
              <a:rPr lang="en" sz="1500" b="0" i="0" u="none" strike="noStrike" cap="none">
                <a:solidFill>
                  <a:schemeClr val="dk1"/>
                </a:solidFill>
                <a:latin typeface="Calibri"/>
                <a:ea typeface="Calibri"/>
                <a:cs typeface="Calibri"/>
                <a:sym typeface="Calibri"/>
              </a:rPr>
              <a:t> century</a:t>
            </a:r>
          </a:p>
          <a:p>
            <a:pPr marL="342900" marR="0" lvl="0" indent="-327025" algn="l" rtl="0">
              <a:lnSpc>
                <a:spcPct val="80000"/>
              </a:lnSpc>
              <a:spcBef>
                <a:spcPts val="35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Learning that is </a:t>
            </a:r>
            <a:r>
              <a:rPr lang="en" sz="1500" b="0" i="0" u="none" strike="noStrike" cap="none">
                <a:solidFill>
                  <a:srgbClr val="0000FF"/>
                </a:solidFill>
                <a:latin typeface="Calibri"/>
                <a:ea typeface="Calibri"/>
                <a:cs typeface="Calibri"/>
                <a:sym typeface="Calibri"/>
              </a:rPr>
              <a:t>participator</a:t>
            </a:r>
            <a:r>
              <a:rPr lang="en" sz="1500" b="0" i="0" u="none" strike="noStrike" cap="none">
                <a:solidFill>
                  <a:schemeClr val="dk1"/>
                </a:solidFill>
                <a:latin typeface="Calibri"/>
                <a:ea typeface="Calibri"/>
                <a:cs typeface="Calibri"/>
                <a:sym typeface="Calibri"/>
              </a:rPr>
              <a:t>y and </a:t>
            </a:r>
            <a:r>
              <a:rPr lang="en" sz="1500" b="0" i="0" u="none" strike="noStrike" cap="none">
                <a:solidFill>
                  <a:srgbClr val="0000FF"/>
                </a:solidFill>
                <a:latin typeface="Calibri"/>
                <a:ea typeface="Calibri"/>
                <a:cs typeface="Calibri"/>
                <a:sym typeface="Calibri"/>
              </a:rPr>
              <a:t>interactive</a:t>
            </a:r>
          </a:p>
          <a:p>
            <a:pPr marL="342900" marR="0" lvl="0" indent="-327025" algn="l" rtl="0">
              <a:lnSpc>
                <a:spcPct val="80000"/>
              </a:lnSpc>
              <a:spcBef>
                <a:spcPts val="35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Learning to critically discern when inundated with information</a:t>
            </a:r>
          </a:p>
          <a:p>
            <a:pPr marL="342900" marR="0" lvl="0" indent="-327025" algn="l" rtl="0">
              <a:lnSpc>
                <a:spcPct val="80000"/>
              </a:lnSpc>
              <a:spcBef>
                <a:spcPts val="35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Learning that allows students to develop their own unique and </a:t>
            </a:r>
            <a:r>
              <a:rPr lang="en" sz="1500" b="0" i="0" u="none" strike="noStrike" cap="none">
                <a:solidFill>
                  <a:srgbClr val="0000FF"/>
                </a:solidFill>
                <a:latin typeface="Calibri"/>
                <a:ea typeface="Calibri"/>
                <a:cs typeface="Calibri"/>
                <a:sym typeface="Calibri"/>
              </a:rPr>
              <a:t>powerful voices</a:t>
            </a:r>
          </a:p>
          <a:p>
            <a:pPr marL="342900" marR="0" lvl="0" indent="-327025" algn="l" rtl="0">
              <a:lnSpc>
                <a:spcPct val="80000"/>
              </a:lnSpc>
              <a:spcBef>
                <a:spcPts val="35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Learning how to listen to and consider others</a:t>
            </a:r>
            <a:r>
              <a:rPr lang="en" sz="1500" b="0" i="0" u="none" strike="noStrike" cap="none">
                <a:solidFill>
                  <a:srgbClr val="0000FF"/>
                </a:solidFill>
                <a:latin typeface="Calibri"/>
                <a:ea typeface="Calibri"/>
                <a:cs typeface="Calibri"/>
                <a:sym typeface="Calibri"/>
              </a:rPr>
              <a:t>' diverse perspectives </a:t>
            </a:r>
          </a:p>
          <a:p>
            <a:pPr marL="342900" marR="0" lvl="0" indent="-327025" algn="l" rtl="0">
              <a:lnSpc>
                <a:spcPct val="80000"/>
              </a:lnSpc>
              <a:spcBef>
                <a:spcPts val="350"/>
              </a:spcBef>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A 21st century curriculum needs to offer spaces for </a:t>
            </a:r>
            <a:r>
              <a:rPr lang="en" sz="1500" b="0" i="0" u="none" strike="noStrike" cap="none">
                <a:solidFill>
                  <a:srgbClr val="0000FF"/>
                </a:solidFill>
                <a:latin typeface="Calibri"/>
                <a:ea typeface="Calibri"/>
                <a:cs typeface="Calibri"/>
                <a:sym typeface="Calibri"/>
              </a:rPr>
              <a:t>collaboration, presentation, and invention</a:t>
            </a:r>
          </a:p>
        </p:txBody>
      </p:sp>
      <p:sp>
        <p:nvSpPr>
          <p:cNvPr id="457" name="Shape 45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10</a:t>
            </a:fld>
            <a:endParaRPr lang="en" sz="1200">
              <a:solidFill>
                <a:srgbClr val="888888"/>
              </a:solidFill>
              <a:latin typeface="Arial"/>
              <a:ea typeface="Arial"/>
              <a:cs typeface="Arial"/>
              <a:sym typeface="Arial"/>
            </a:endParaRPr>
          </a:p>
        </p:txBody>
      </p:sp>
      <p:pic>
        <p:nvPicPr>
          <p:cNvPr id="458" name="Shape 458" descr="Media_lab_robotics-thumb-640xauto-17408.jpg"/>
          <p:cNvPicPr preferRelativeResize="0">
            <a:picLocks noGrp="1"/>
          </p:cNvPicPr>
          <p:nvPr>
            <p:ph type="body" idx="2"/>
          </p:nvPr>
        </p:nvPicPr>
        <p:blipFill rotWithShape="1">
          <a:blip r:embed="rId3">
            <a:alphaModFix/>
          </a:blip>
          <a:srcRect t="-49616" b="-49616"/>
          <a:stretch/>
        </p:blipFill>
        <p:spPr>
          <a:xfrm>
            <a:off x="3581400" y="681850"/>
            <a:ext cx="5334000" cy="4448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Learning is Becoming</a:t>
            </a:r>
          </a:p>
        </p:txBody>
      </p:sp>
      <p:pic>
        <p:nvPicPr>
          <p:cNvPr id="464" name="Shape 464" descr="13306947-standard.jpg"/>
          <p:cNvPicPr preferRelativeResize="0">
            <a:picLocks noGrp="1"/>
          </p:cNvPicPr>
          <p:nvPr>
            <p:ph type="body" idx="1"/>
          </p:nvPr>
        </p:nvPicPr>
        <p:blipFill rotWithShape="1">
          <a:blip r:embed="rId3">
            <a:alphaModFix/>
          </a:blip>
          <a:srcRect t="7671" b="7671"/>
          <a:stretch/>
        </p:blipFill>
        <p:spPr>
          <a:xfrm>
            <a:off x="457200" y="1200150"/>
            <a:ext cx="8229600" cy="3394472"/>
          </a:xfrm>
          <a:prstGeom prst="rect">
            <a:avLst/>
          </a:prstGeom>
          <a:noFill/>
          <a:ln>
            <a:noFill/>
          </a:ln>
        </p:spPr>
      </p:pic>
      <p:sp>
        <p:nvSpPr>
          <p:cNvPr id="465" name="Shape 46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66" name="Shape 46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11</a:t>
            </a:fld>
            <a:endParaRPr lang="en" sz="1200">
              <a:solidFill>
                <a:srgbClr val="888888"/>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spcBef>
                <a:spcPts val="0"/>
              </a:spcBef>
              <a:buNone/>
            </a:pPr>
            <a:r>
              <a:rPr lang="en"/>
              <a:t>A Social Emotional Framework</a:t>
            </a:r>
          </a:p>
        </p:txBody>
      </p:sp>
      <p:sp>
        <p:nvSpPr>
          <p:cNvPr id="472" name="Shape 472"/>
          <p:cNvSpPr txBox="1">
            <a:spLocks noGrp="1"/>
          </p:cNvSpPr>
          <p:nvPr>
            <p:ph type="body" idx="1"/>
          </p:nvPr>
        </p:nvSpPr>
        <p:spPr>
          <a:xfrm>
            <a:off x="457200" y="1200150"/>
            <a:ext cx="4038600" cy="3394500"/>
          </a:xfrm>
          <a:prstGeom prst="rect">
            <a:avLst/>
          </a:prstGeom>
        </p:spPr>
        <p:txBody>
          <a:bodyPr lIns="91425" tIns="91425" rIns="91425" bIns="91425" anchor="t" anchorCtr="0">
            <a:noAutofit/>
          </a:bodyPr>
          <a:lstStyle/>
          <a:p>
            <a:pPr lvl="0">
              <a:spcBef>
                <a:spcPts val="0"/>
              </a:spcBef>
              <a:buNone/>
            </a:pPr>
            <a:endParaRPr/>
          </a:p>
        </p:txBody>
      </p:sp>
      <p:sp>
        <p:nvSpPr>
          <p:cNvPr id="473" name="Shape 473"/>
          <p:cNvSpPr txBox="1">
            <a:spLocks noGrp="1"/>
          </p:cNvSpPr>
          <p:nvPr>
            <p:ph type="body" idx="2"/>
          </p:nvPr>
        </p:nvSpPr>
        <p:spPr>
          <a:xfrm>
            <a:off x="4648200" y="1063387"/>
            <a:ext cx="4038600" cy="3531375"/>
          </a:xfrm>
          <a:prstGeom prst="rect">
            <a:avLst/>
          </a:prstGeom>
        </p:spPr>
        <p:txBody>
          <a:bodyPr lIns="91425" tIns="91425" rIns="91425" bIns="91425" anchor="t" anchorCtr="0">
            <a:noAutofit/>
          </a:bodyPr>
          <a:lstStyle/>
          <a:p>
            <a:pPr marL="457200" lvl="0" indent="-228600" rtl="0">
              <a:spcBef>
                <a:spcPts val="0"/>
              </a:spcBef>
            </a:pPr>
            <a:r>
              <a:rPr lang="en"/>
              <a:t>Self</a:t>
            </a:r>
          </a:p>
          <a:p>
            <a:pPr marL="914400" lvl="1" indent="-342900" rtl="0">
              <a:spcBef>
                <a:spcPts val="0"/>
              </a:spcBef>
              <a:buSzPct val="100000"/>
            </a:pPr>
            <a:r>
              <a:rPr lang="en" sz="1800"/>
              <a:t>Knowing that I fit</a:t>
            </a:r>
          </a:p>
          <a:p>
            <a:pPr marL="914400" lvl="1" indent="-342900" rtl="0">
              <a:spcBef>
                <a:spcPts val="0"/>
              </a:spcBef>
              <a:buSzPct val="100000"/>
            </a:pPr>
            <a:r>
              <a:rPr lang="en" sz="1800"/>
              <a:t>Knowing that I matter</a:t>
            </a:r>
          </a:p>
          <a:p>
            <a:pPr marL="457200" lvl="0" indent="-228600" rtl="0">
              <a:spcBef>
                <a:spcPts val="0"/>
              </a:spcBef>
            </a:pPr>
            <a:r>
              <a:rPr lang="en"/>
              <a:t>Others</a:t>
            </a:r>
          </a:p>
          <a:p>
            <a:pPr marL="914400" lvl="1" indent="-342900" rtl="0">
              <a:spcBef>
                <a:spcPts val="0"/>
              </a:spcBef>
              <a:buSzPct val="100000"/>
            </a:pPr>
            <a:r>
              <a:rPr lang="en" sz="1800"/>
              <a:t>Awareness of others</a:t>
            </a:r>
          </a:p>
          <a:p>
            <a:pPr marL="914400" lvl="1" indent="-228600" rtl="0">
              <a:spcBef>
                <a:spcPts val="0"/>
              </a:spcBef>
            </a:pPr>
            <a:r>
              <a:rPr lang="en" sz="1800"/>
              <a:t>Kindness towards others</a:t>
            </a:r>
          </a:p>
          <a:p>
            <a:pPr marL="457200" lvl="0" indent="-228600" rtl="0">
              <a:spcBef>
                <a:spcPts val="0"/>
              </a:spcBef>
            </a:pPr>
            <a:r>
              <a:rPr lang="en"/>
              <a:t>World</a:t>
            </a:r>
          </a:p>
          <a:p>
            <a:pPr marL="914400" lvl="1" indent="-342900" rtl="0">
              <a:spcBef>
                <a:spcPts val="0"/>
              </a:spcBef>
              <a:buSzPct val="100000"/>
            </a:pPr>
            <a:r>
              <a:rPr lang="en" sz="1800"/>
              <a:t>The world needs me</a:t>
            </a:r>
          </a:p>
          <a:p>
            <a:pPr marL="914400" lvl="1" indent="-342900" rtl="0">
              <a:spcBef>
                <a:spcPts val="0"/>
              </a:spcBef>
              <a:buSzPct val="100000"/>
            </a:pPr>
            <a:r>
              <a:rPr lang="en" sz="1800"/>
              <a:t>I can help</a:t>
            </a:r>
          </a:p>
          <a:p>
            <a:pPr marL="914400" lvl="1" indent="-342900">
              <a:spcBef>
                <a:spcPts val="0"/>
              </a:spcBef>
              <a:buSzPct val="100000"/>
            </a:pPr>
            <a:r>
              <a:rPr lang="en" sz="1800"/>
              <a:t>I am willing to face challenges and overcome obstacles</a:t>
            </a:r>
          </a:p>
        </p:txBody>
      </p:sp>
      <p:pic>
        <p:nvPicPr>
          <p:cNvPr id="474" name="Shape 474" descr="208339_178433062207599_100001227195257_505771_2006283_n.jpg"/>
          <p:cNvPicPr preferRelativeResize="0"/>
          <p:nvPr/>
        </p:nvPicPr>
        <p:blipFill rotWithShape="1">
          <a:blip r:embed="rId3">
            <a:alphaModFix/>
          </a:blip>
          <a:srcRect/>
          <a:stretch/>
        </p:blipFill>
        <p:spPr>
          <a:xfrm>
            <a:off x="1066750" y="1205787"/>
            <a:ext cx="3276600" cy="324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spcBef>
                <a:spcPts val="0"/>
              </a:spcBef>
              <a:buNone/>
            </a:pPr>
            <a:r>
              <a:rPr lang="en" sz="4000" b="1"/>
              <a:t>Critical Literacies and “Social” Change</a:t>
            </a:r>
          </a:p>
        </p:txBody>
      </p:sp>
      <p:sp>
        <p:nvSpPr>
          <p:cNvPr id="480" name="Shape 480"/>
          <p:cNvSpPr txBox="1">
            <a:spLocks noGrp="1"/>
          </p:cNvSpPr>
          <p:nvPr>
            <p:ph type="body" idx="1"/>
          </p:nvPr>
        </p:nvSpPr>
        <p:spPr>
          <a:xfrm>
            <a:off x="457200" y="1200150"/>
            <a:ext cx="4038600" cy="3394500"/>
          </a:xfrm>
          <a:prstGeom prst="rect">
            <a:avLst/>
          </a:prstGeom>
        </p:spPr>
        <p:txBody>
          <a:bodyPr lIns="91425" tIns="91425" rIns="91425" bIns="91425" anchor="t" anchorCtr="0">
            <a:noAutofit/>
          </a:bodyPr>
          <a:lstStyle/>
          <a:p>
            <a:pPr lvl="0">
              <a:spcBef>
                <a:spcPts val="0"/>
              </a:spcBef>
              <a:buNone/>
            </a:pPr>
            <a:endParaRPr/>
          </a:p>
        </p:txBody>
      </p:sp>
      <p:sp>
        <p:nvSpPr>
          <p:cNvPr id="481" name="Shape 481"/>
          <p:cNvSpPr txBox="1">
            <a:spLocks noGrp="1"/>
          </p:cNvSpPr>
          <p:nvPr>
            <p:ph type="body" idx="2"/>
          </p:nvPr>
        </p:nvSpPr>
        <p:spPr>
          <a:xfrm>
            <a:off x="4367125" y="1200150"/>
            <a:ext cx="4672200" cy="3394500"/>
          </a:xfrm>
          <a:prstGeom prst="rect">
            <a:avLst/>
          </a:prstGeom>
        </p:spPr>
        <p:txBody>
          <a:bodyPr lIns="91425" tIns="91425" rIns="91425" bIns="91425" anchor="t" anchorCtr="0">
            <a:noAutofit/>
          </a:bodyPr>
          <a:lstStyle/>
          <a:p>
            <a:pPr marL="457200" lvl="0" indent="-228600" rtl="0">
              <a:spcBef>
                <a:spcPts val="0"/>
              </a:spcBef>
            </a:pPr>
            <a:r>
              <a:rPr lang="en"/>
              <a:t>Changing Sense of Self (Radical Self Love)</a:t>
            </a:r>
          </a:p>
          <a:p>
            <a:pPr marL="457200" lvl="0" indent="-228600" rtl="0">
              <a:spcBef>
                <a:spcPts val="0"/>
              </a:spcBef>
            </a:pPr>
            <a:r>
              <a:rPr lang="en"/>
              <a:t>Changing our relationships with others (Intersubjectivity)</a:t>
            </a:r>
          </a:p>
          <a:p>
            <a:pPr marL="457200" lvl="0" indent="-228600">
              <a:spcBef>
                <a:spcPts val="0"/>
              </a:spcBef>
            </a:pPr>
            <a:r>
              <a:rPr lang="en"/>
              <a:t>Changing the world)</a:t>
            </a:r>
          </a:p>
        </p:txBody>
      </p:sp>
      <p:pic>
        <p:nvPicPr>
          <p:cNvPr id="482" name="Shape 482" descr="duncan-andrade.qxd2.jpg"/>
          <p:cNvPicPr preferRelativeResize="0"/>
          <p:nvPr/>
        </p:nvPicPr>
        <p:blipFill rotWithShape="1">
          <a:blip r:embed="rId3">
            <a:alphaModFix/>
          </a:blip>
          <a:srcRect/>
          <a:stretch/>
        </p:blipFill>
        <p:spPr>
          <a:xfrm>
            <a:off x="565125" y="1063375"/>
            <a:ext cx="3276600" cy="348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The African Diaspora as Imagined Community</a:t>
            </a:r>
          </a:p>
        </p:txBody>
      </p:sp>
      <p:pic>
        <p:nvPicPr>
          <p:cNvPr id="488" name="Shape 488" descr="clr_james_qod.jpg.CROP.hd-large.jpg"/>
          <p:cNvPicPr preferRelativeResize="0">
            <a:picLocks noGrp="1"/>
          </p:cNvPicPr>
          <p:nvPr>
            <p:ph type="body" idx="1"/>
          </p:nvPr>
        </p:nvPicPr>
        <p:blipFill rotWithShape="1">
          <a:blip r:embed="rId3">
            <a:alphaModFix/>
          </a:blip>
          <a:srcRect l="-17989" r="-17989"/>
          <a:stretch/>
        </p:blipFill>
        <p:spPr>
          <a:xfrm>
            <a:off x="446122" y="1369218"/>
            <a:ext cx="8295463" cy="32635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Quantifying Africa and the Diaspora</a:t>
            </a:r>
          </a:p>
        </p:txBody>
      </p:sp>
      <p:sp>
        <p:nvSpPr>
          <p:cNvPr id="494" name="Shape 494"/>
          <p:cNvSpPr txBox="1">
            <a:spLocks noGrp="1"/>
          </p:cNvSpPr>
          <p:nvPr>
            <p:ph type="body" idx="1"/>
          </p:nvPr>
        </p:nvSpPr>
        <p:spPr>
          <a:xfrm>
            <a:off x="457200" y="1200150"/>
            <a:ext cx="4876799" cy="3394472"/>
          </a:xfrm>
          <a:prstGeom prst="rect">
            <a:avLst/>
          </a:prstGeom>
          <a:noFill/>
          <a:ln>
            <a:noFill/>
          </a:ln>
        </p:spPr>
        <p:txBody>
          <a:bodyPr lIns="91425" tIns="45700" rIns="91425" bIns="45700" anchor="t" anchorCtr="0">
            <a:noAutofit/>
          </a:bodyPr>
          <a:lstStyle/>
          <a:p>
            <a:pPr marL="342900" marR="0" lvl="0" indent="-306070" algn="l" rtl="0">
              <a:lnSpc>
                <a:spcPct val="8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Were it a nation, the African Diaspora would be the third largest nation on the planet</a:t>
            </a:r>
          </a:p>
          <a:p>
            <a:pPr marL="342900" marR="0" lvl="0" indent="-306070" algn="l" rtl="0">
              <a:lnSpc>
                <a:spcPct val="8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Brazil alone has over 100 million African Diaspora residents. </a:t>
            </a:r>
          </a:p>
          <a:p>
            <a:pPr marL="342900" marR="0" lvl="0" indent="-306070" algn="l" rtl="0">
              <a:lnSpc>
                <a:spcPct val="80000"/>
              </a:lnSpc>
              <a:spcBef>
                <a:spcPts val="476"/>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By 2050, 40% of the births globally will be to children who are African or of the African Diaspora.</a:t>
            </a:r>
          </a:p>
          <a:p>
            <a:pPr marL="342900" marR="0" lvl="0" indent="-306070" algn="l" rtl="0">
              <a:lnSpc>
                <a:spcPct val="80000"/>
              </a:lnSpc>
              <a:spcBef>
                <a:spcPts val="476"/>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By 2100 40% of the earth’s population will have its origin in sub-Saharan Africa.</a:t>
            </a:r>
          </a:p>
        </p:txBody>
      </p:sp>
      <p:sp>
        <p:nvSpPr>
          <p:cNvPr id="495" name="Shape 495"/>
          <p:cNvSpPr txBox="1">
            <a:spLocks noGrp="1"/>
          </p:cNvSpPr>
          <p:nvPr>
            <p:ph type="ftr" idx="11"/>
          </p:nvPr>
        </p:nvSpPr>
        <p:spPr>
          <a:xfrm>
            <a:off x="381000" y="4629150"/>
            <a:ext cx="5638800" cy="411956"/>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 sz="1200">
                <a:solidFill>
                  <a:srgbClr val="888888"/>
                </a:solidFill>
                <a:latin typeface="Arial"/>
                <a:ea typeface="Arial"/>
                <a:cs typeface="Arial"/>
                <a:sym typeface="Arial"/>
              </a:rPr>
              <a:t>Source: CIA World Factbook</a:t>
            </a:r>
          </a:p>
          <a:p>
            <a:pPr marL="0" marR="0" lvl="0" indent="0" algn="l" rtl="0">
              <a:spcBef>
                <a:spcPts val="0"/>
              </a:spcBef>
              <a:spcAft>
                <a:spcPts val="0"/>
              </a:spcAft>
              <a:buSzPct val="25000"/>
              <a:buNone/>
            </a:pPr>
            <a:r>
              <a:rPr lang="en" sz="1200">
                <a:solidFill>
                  <a:srgbClr val="888888"/>
                </a:solidFill>
                <a:latin typeface="Arial"/>
                <a:ea typeface="Arial"/>
                <a:cs typeface="Arial"/>
                <a:sym typeface="Arial"/>
              </a:rPr>
              <a:t>Source: Gomez, Michael A. Reversing Sail: A History of  the African Diaspora</a:t>
            </a:r>
          </a:p>
        </p:txBody>
      </p:sp>
      <p:sp>
        <p:nvSpPr>
          <p:cNvPr id="496" name="Shape 49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15</a:t>
            </a:fld>
            <a:endParaRPr lang="en" sz="1200">
              <a:solidFill>
                <a:srgbClr val="888888"/>
              </a:solidFill>
              <a:latin typeface="Arial"/>
              <a:ea typeface="Arial"/>
              <a:cs typeface="Arial"/>
              <a:sym typeface="Arial"/>
            </a:endParaRPr>
          </a:p>
        </p:txBody>
      </p:sp>
      <p:pic>
        <p:nvPicPr>
          <p:cNvPr id="497" name="Shape 497" descr="GomezReversingSail.jpg"/>
          <p:cNvPicPr preferRelativeResize="0"/>
          <p:nvPr/>
        </p:nvPicPr>
        <p:blipFill rotWithShape="1">
          <a:blip r:embed="rId3">
            <a:alphaModFix/>
          </a:blip>
          <a:srcRect/>
          <a:stretch/>
        </p:blipFill>
        <p:spPr>
          <a:xfrm>
            <a:off x="5334000" y="1028700"/>
            <a:ext cx="3244354" cy="36575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 Silence of the Archive</a:t>
            </a:r>
          </a:p>
        </p:txBody>
      </p:sp>
      <p:sp>
        <p:nvSpPr>
          <p:cNvPr id="503" name="Shape 503"/>
          <p:cNvSpPr txBox="1">
            <a:spLocks noGrp="1"/>
          </p:cNvSpPr>
          <p:nvPr>
            <p:ph type="body" idx="1"/>
          </p:nvPr>
        </p:nvSpPr>
        <p:spPr>
          <a:xfrm>
            <a:off x="457200" y="1200150"/>
            <a:ext cx="4038599" cy="3314699"/>
          </a:xfrm>
          <a:prstGeom prst="rect">
            <a:avLst/>
          </a:prstGeom>
          <a:noFill/>
          <a:ln>
            <a:noFill/>
          </a:ln>
        </p:spPr>
        <p:txBody>
          <a:bodyPr lIns="91425" tIns="45700" rIns="91425" bIns="45700" anchor="t" anchorCtr="0">
            <a:noAutofit/>
          </a:bodyPr>
          <a:lstStyle/>
          <a:p>
            <a:pPr marL="342900" marR="0" lvl="0" indent="-292735"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The Archive is the Form by which knowledge is made visible or knowable.</a:t>
            </a:r>
          </a:p>
          <a:p>
            <a:pPr marL="342900" marR="0" lvl="0" indent="-292735" algn="l" rtl="0">
              <a:lnSpc>
                <a:spcPct val="90000"/>
              </a:lnSpc>
              <a:spcBef>
                <a:spcPts val="51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Q: What is lost when the </a:t>
            </a:r>
            <a:r>
              <a:rPr lang="en" sz="1800"/>
              <a:t>“</a:t>
            </a:r>
            <a:r>
              <a:rPr lang="en" sz="1800" b="0" i="0" u="none" strike="noStrike" cap="none">
                <a:solidFill>
                  <a:schemeClr val="dk1"/>
                </a:solidFill>
                <a:latin typeface="Calibri"/>
                <a:ea typeface="Calibri"/>
                <a:cs typeface="Calibri"/>
                <a:sym typeface="Calibri"/>
              </a:rPr>
              <a:t>shelves</a:t>
            </a:r>
            <a:r>
              <a:rPr lang="en" sz="1800"/>
              <a:t>”</a:t>
            </a:r>
            <a:r>
              <a:rPr lang="en" sz="1800" b="0" i="0" u="none" strike="noStrike" cap="none">
                <a:solidFill>
                  <a:schemeClr val="dk1"/>
                </a:solidFill>
                <a:latin typeface="Calibri"/>
                <a:ea typeface="Calibri"/>
                <a:cs typeface="Calibri"/>
                <a:sym typeface="Calibri"/>
              </a:rPr>
              <a:t> are empty?</a:t>
            </a:r>
          </a:p>
          <a:p>
            <a:pPr marL="342900" marR="0" lvl="0" indent="-292735" algn="l" rtl="0">
              <a:lnSpc>
                <a:spcPct val="90000"/>
              </a:lnSpc>
              <a:spcBef>
                <a:spcPts val="51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What are the consequences for the subject and for society?</a:t>
            </a:r>
          </a:p>
          <a:p>
            <a:pPr marL="342900" marR="0" lvl="0" indent="-292735" algn="l" rtl="0">
              <a:lnSpc>
                <a:spcPct val="90000"/>
              </a:lnSpc>
              <a:spcBef>
                <a:spcPts val="518"/>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Building the Archive as a revolutionary (and scholarly) act!</a:t>
            </a:r>
          </a:p>
          <a:p>
            <a:pPr marL="342900" marR="0" lvl="0" indent="-342900" algn="l" rtl="0">
              <a:lnSpc>
                <a:spcPct val="90000"/>
              </a:lnSpc>
              <a:spcBef>
                <a:spcPts val="518"/>
              </a:spcBef>
              <a:buClr>
                <a:schemeClr val="dk1"/>
              </a:buClr>
              <a:buSzPct val="143888"/>
              <a:buFont typeface="Arial"/>
              <a:buNone/>
            </a:pPr>
            <a:endParaRPr sz="1800" b="0" i="0" u="none" strike="noStrike" cap="none">
              <a:solidFill>
                <a:schemeClr val="dk1"/>
              </a:solidFill>
              <a:latin typeface="Calibri"/>
              <a:ea typeface="Calibri"/>
              <a:cs typeface="Calibri"/>
              <a:sym typeface="Calibri"/>
            </a:endParaRPr>
          </a:p>
        </p:txBody>
      </p:sp>
      <p:sp>
        <p:nvSpPr>
          <p:cNvPr id="504" name="Shape 50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05" name="Shape 50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16</a:t>
            </a:fld>
            <a:endParaRPr lang="en" sz="1200">
              <a:solidFill>
                <a:srgbClr val="888888"/>
              </a:solidFill>
              <a:latin typeface="Arial"/>
              <a:ea typeface="Arial"/>
              <a:cs typeface="Arial"/>
              <a:sym typeface="Arial"/>
            </a:endParaRPr>
          </a:p>
        </p:txBody>
      </p:sp>
      <p:pic>
        <p:nvPicPr>
          <p:cNvPr id="506" name="Shape 506" descr="photo(394).JPG"/>
          <p:cNvPicPr preferRelativeResize="0"/>
          <p:nvPr/>
        </p:nvPicPr>
        <p:blipFill rotWithShape="1">
          <a:blip r:embed="rId3">
            <a:alphaModFix/>
          </a:blip>
          <a:srcRect/>
          <a:stretch/>
        </p:blipFill>
        <p:spPr>
          <a:xfrm>
            <a:off x="4724400" y="1371600"/>
            <a:ext cx="3927414" cy="3143249"/>
          </a:xfrm>
          <a:prstGeom prst="rect">
            <a:avLst/>
          </a:prstGeom>
          <a:noFill/>
          <a:ln>
            <a:noFill/>
          </a:ln>
        </p:spPr>
      </p:pic>
      <p:sp>
        <p:nvSpPr>
          <p:cNvPr id="507" name="Shape 507"/>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Shape 512"/>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spcBef>
                <a:spcPts val="0"/>
              </a:spcBef>
              <a:buNone/>
            </a:pPr>
            <a:r>
              <a:rPr lang="en"/>
              <a:t>Un-Silencing the Past</a:t>
            </a:r>
          </a:p>
          <a:p>
            <a:pPr lvl="0">
              <a:spcBef>
                <a:spcPts val="0"/>
              </a:spcBef>
              <a:buNone/>
            </a:pPr>
            <a:r>
              <a:rPr lang="en" sz="2400" b="1"/>
              <a:t>The Power of the Story</a:t>
            </a:r>
          </a:p>
        </p:txBody>
      </p:sp>
      <p:sp>
        <p:nvSpPr>
          <p:cNvPr id="513" name="Shape 513"/>
          <p:cNvSpPr txBox="1">
            <a:spLocks noGrp="1"/>
          </p:cNvSpPr>
          <p:nvPr>
            <p:ph type="body" idx="1"/>
          </p:nvPr>
        </p:nvSpPr>
        <p:spPr>
          <a:xfrm>
            <a:off x="457200" y="1200150"/>
            <a:ext cx="4038600" cy="3394500"/>
          </a:xfrm>
          <a:prstGeom prst="rect">
            <a:avLst/>
          </a:prstGeom>
        </p:spPr>
        <p:txBody>
          <a:bodyPr lIns="91425" tIns="91425" rIns="91425" bIns="91425" anchor="t" anchorCtr="0">
            <a:noAutofit/>
          </a:bodyPr>
          <a:lstStyle/>
          <a:p>
            <a:pPr marL="0" lvl="0" indent="-69850">
              <a:lnSpc>
                <a:spcPct val="115000"/>
              </a:lnSpc>
              <a:spcBef>
                <a:spcPts val="500"/>
              </a:spcBef>
              <a:buClr>
                <a:schemeClr val="dk1"/>
              </a:buClr>
              <a:buSzPct val="68750"/>
              <a:buFont typeface="Arial"/>
              <a:buNone/>
            </a:pPr>
            <a:r>
              <a:rPr lang="en" sz="1600">
                <a:latin typeface="Arial"/>
                <a:ea typeface="Arial"/>
                <a:cs typeface="Arial"/>
                <a:sym typeface="Arial"/>
              </a:rPr>
              <a:t>•</a:t>
            </a:r>
            <a:r>
              <a:rPr lang="en" sz="1600"/>
              <a:t>Silences enter the process of historical (and cultural) production at 4 crucial moments:</a:t>
            </a:r>
          </a:p>
          <a:p>
            <a:pPr marL="0" lvl="0" indent="-69850">
              <a:lnSpc>
                <a:spcPct val="115000"/>
              </a:lnSpc>
              <a:spcBef>
                <a:spcPts val="500"/>
              </a:spcBef>
              <a:buClr>
                <a:schemeClr val="dk1"/>
              </a:buClr>
              <a:buSzPct val="68750"/>
              <a:buFont typeface="Arial"/>
              <a:buNone/>
            </a:pPr>
            <a:r>
              <a:rPr lang="en" sz="1600">
                <a:latin typeface="Arial"/>
                <a:ea typeface="Arial"/>
                <a:cs typeface="Arial"/>
                <a:sym typeface="Arial"/>
              </a:rPr>
              <a:t>•</a:t>
            </a:r>
            <a:r>
              <a:rPr lang="en" sz="1600"/>
              <a:t>1-SOURCES- the moment of fact creation (making sources)</a:t>
            </a:r>
          </a:p>
          <a:p>
            <a:pPr marL="0" lvl="0" indent="-69850">
              <a:lnSpc>
                <a:spcPct val="115000"/>
              </a:lnSpc>
              <a:spcBef>
                <a:spcPts val="500"/>
              </a:spcBef>
              <a:buClr>
                <a:schemeClr val="dk1"/>
              </a:buClr>
              <a:buSzPct val="68750"/>
              <a:buFont typeface="Arial"/>
              <a:buNone/>
            </a:pPr>
            <a:r>
              <a:rPr lang="en" sz="1600">
                <a:latin typeface="Arial"/>
                <a:ea typeface="Arial"/>
                <a:cs typeface="Arial"/>
                <a:sym typeface="Arial"/>
              </a:rPr>
              <a:t>•</a:t>
            </a:r>
            <a:r>
              <a:rPr lang="en" sz="1600"/>
              <a:t>2-ARCHIVES-the moment of fact assembly (making archives)</a:t>
            </a:r>
          </a:p>
          <a:p>
            <a:pPr marL="0" lvl="0" indent="-69850">
              <a:lnSpc>
                <a:spcPct val="115000"/>
              </a:lnSpc>
              <a:spcBef>
                <a:spcPts val="500"/>
              </a:spcBef>
              <a:buClr>
                <a:schemeClr val="dk1"/>
              </a:buClr>
              <a:buSzPct val="68750"/>
              <a:buFont typeface="Arial"/>
              <a:buNone/>
            </a:pPr>
            <a:r>
              <a:rPr lang="en" sz="1600">
                <a:latin typeface="Arial"/>
                <a:ea typeface="Arial"/>
                <a:cs typeface="Arial"/>
                <a:sym typeface="Arial"/>
              </a:rPr>
              <a:t>•</a:t>
            </a:r>
            <a:r>
              <a:rPr lang="en" sz="1600"/>
              <a:t>3-NARRATIVES- the moment of fact retrieval (making narratives)</a:t>
            </a:r>
          </a:p>
          <a:p>
            <a:pPr marL="0" lvl="0" indent="0" rtl="0">
              <a:lnSpc>
                <a:spcPct val="115000"/>
              </a:lnSpc>
              <a:spcBef>
                <a:spcPts val="500"/>
              </a:spcBef>
              <a:buNone/>
            </a:pPr>
            <a:r>
              <a:rPr lang="en" sz="1600">
                <a:latin typeface="Arial"/>
                <a:ea typeface="Arial"/>
                <a:cs typeface="Arial"/>
                <a:sym typeface="Arial"/>
              </a:rPr>
              <a:t>•</a:t>
            </a:r>
            <a:r>
              <a:rPr lang="en" sz="1600"/>
              <a:t>4-HISTORY-the moment of retrospective significance (making history)</a:t>
            </a:r>
          </a:p>
          <a:p>
            <a:pPr marL="0" lvl="0" indent="-69850">
              <a:lnSpc>
                <a:spcPct val="115000"/>
              </a:lnSpc>
              <a:spcBef>
                <a:spcPts val="500"/>
              </a:spcBef>
              <a:buClr>
                <a:schemeClr val="dk1"/>
              </a:buClr>
              <a:buSzPct val="68750"/>
              <a:buFont typeface="Arial"/>
              <a:buNone/>
            </a:pPr>
            <a:r>
              <a:rPr lang="en" sz="1600"/>
              <a:t>(New Texts, New Authors, New Readings of Texts)</a:t>
            </a:r>
          </a:p>
          <a:p>
            <a:pPr lvl="0">
              <a:spcBef>
                <a:spcPts val="0"/>
              </a:spcBef>
              <a:buNone/>
            </a:pPr>
            <a:endParaRPr/>
          </a:p>
        </p:txBody>
      </p:sp>
      <p:sp>
        <p:nvSpPr>
          <p:cNvPr id="514" name="Shape 514"/>
          <p:cNvSpPr txBox="1">
            <a:spLocks noGrp="1"/>
          </p:cNvSpPr>
          <p:nvPr>
            <p:ph type="body" idx="2"/>
          </p:nvPr>
        </p:nvSpPr>
        <p:spPr>
          <a:xfrm>
            <a:off x="4648200" y="1200150"/>
            <a:ext cx="4038600" cy="3394500"/>
          </a:xfrm>
          <a:prstGeom prst="rect">
            <a:avLst/>
          </a:prstGeom>
        </p:spPr>
        <p:txBody>
          <a:bodyPr lIns="91425" tIns="91425" rIns="91425" bIns="91425" anchor="t" anchorCtr="0">
            <a:noAutofit/>
          </a:bodyPr>
          <a:lstStyle/>
          <a:p>
            <a:pPr lvl="0">
              <a:spcBef>
                <a:spcPts val="0"/>
              </a:spcBef>
              <a:buNone/>
            </a:pPr>
            <a:endParaRPr/>
          </a:p>
        </p:txBody>
      </p:sp>
      <p:pic>
        <p:nvPicPr>
          <p:cNvPr id="515" name="Shape 515"/>
          <p:cNvPicPr preferRelativeResize="0"/>
          <p:nvPr/>
        </p:nvPicPr>
        <p:blipFill>
          <a:blip r:embed="rId3">
            <a:alphaModFix/>
          </a:blip>
          <a:stretch>
            <a:fillRect/>
          </a:stretch>
        </p:blipFill>
        <p:spPr>
          <a:xfrm>
            <a:off x="5169350" y="1200150"/>
            <a:ext cx="2843124" cy="350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a:t>Teaching the </a:t>
            </a:r>
            <a:r>
              <a:rPr lang="en" sz="3300" b="0" i="0" u="none" strike="noStrike" cap="none">
                <a:solidFill>
                  <a:schemeClr val="dk1"/>
                </a:solidFill>
                <a:latin typeface="Calibri"/>
                <a:ea typeface="Calibri"/>
                <a:cs typeface="Calibri"/>
                <a:sym typeface="Calibri"/>
              </a:rPr>
              <a:t>A</a:t>
            </a:r>
            <a:r>
              <a:rPr lang="en"/>
              <a:t>frican</a:t>
            </a:r>
            <a:r>
              <a:rPr lang="en" sz="3300" b="0" i="0" u="none" strike="noStrike" cap="none">
                <a:solidFill>
                  <a:schemeClr val="dk1"/>
                </a:solidFill>
                <a:latin typeface="Calibri"/>
                <a:ea typeface="Calibri"/>
                <a:cs typeface="Calibri"/>
                <a:sym typeface="Calibri"/>
              </a:rPr>
              <a:t> Diaspora </a:t>
            </a:r>
          </a:p>
        </p:txBody>
      </p:sp>
      <p:sp>
        <p:nvSpPr>
          <p:cNvPr id="521" name="Shape 521"/>
          <p:cNvSpPr txBox="1">
            <a:spLocks noGrp="1"/>
          </p:cNvSpPr>
          <p:nvPr>
            <p:ph type="body" idx="1"/>
          </p:nvPr>
        </p:nvSpPr>
        <p:spPr>
          <a:xfrm>
            <a:off x="628650" y="1369218"/>
            <a:ext cx="7886699" cy="3263503"/>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22" name="Shape 522"/>
          <p:cNvPicPr preferRelativeResize="0"/>
          <p:nvPr/>
        </p:nvPicPr>
        <p:blipFill rotWithShape="1">
          <a:blip r:embed="rId3">
            <a:alphaModFix/>
          </a:blip>
          <a:srcRect/>
          <a:stretch/>
        </p:blipFill>
        <p:spPr>
          <a:xfrm>
            <a:off x="672545" y="1308099"/>
            <a:ext cx="6744255" cy="3263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The Theoretical Framework</a:t>
            </a:r>
          </a:p>
        </p:txBody>
      </p:sp>
      <p:sp>
        <p:nvSpPr>
          <p:cNvPr id="528" name="Shape 528"/>
          <p:cNvSpPr txBox="1">
            <a:spLocks noGrp="1"/>
          </p:cNvSpPr>
          <p:nvPr>
            <p:ph type="body" idx="1"/>
          </p:nvPr>
        </p:nvSpPr>
        <p:spPr>
          <a:xfrm>
            <a:off x="628650" y="1369218"/>
            <a:ext cx="3886200" cy="3263503"/>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3300" b="0" i="0" u="none" strike="noStrike" cap="none">
                <a:solidFill>
                  <a:schemeClr val="dk1"/>
                </a:solidFill>
                <a:latin typeface="Calibri"/>
                <a:ea typeface="Calibri"/>
                <a:cs typeface="Calibri"/>
                <a:sym typeface="Calibri"/>
              </a:rPr>
              <a:t>Imperialism</a:t>
            </a:r>
          </a:p>
          <a:p>
            <a:pPr marL="177800" marR="0" lvl="0" indent="-171450" algn="l" rtl="0">
              <a:lnSpc>
                <a:spcPct val="90000"/>
              </a:lnSpc>
              <a:spcBef>
                <a:spcPts val="800"/>
              </a:spcBef>
              <a:spcAft>
                <a:spcPts val="0"/>
              </a:spcAft>
              <a:buClr>
                <a:schemeClr val="dk1"/>
              </a:buClr>
              <a:buSzPct val="100000"/>
              <a:buFont typeface="Arial"/>
              <a:buChar char="•"/>
            </a:pPr>
            <a:r>
              <a:rPr lang="en" sz="3300" b="0" i="0" u="none" strike="noStrike" cap="none">
                <a:solidFill>
                  <a:schemeClr val="dk1"/>
                </a:solidFill>
                <a:latin typeface="Calibri"/>
                <a:ea typeface="Calibri"/>
                <a:cs typeface="Calibri"/>
                <a:sym typeface="Calibri"/>
              </a:rPr>
              <a:t>Resistance</a:t>
            </a:r>
          </a:p>
          <a:p>
            <a:pPr marL="177800" marR="0" lvl="0" indent="-171450" algn="l" rtl="0">
              <a:lnSpc>
                <a:spcPct val="90000"/>
              </a:lnSpc>
              <a:spcBef>
                <a:spcPts val="800"/>
              </a:spcBef>
              <a:buClr>
                <a:schemeClr val="dk1"/>
              </a:buClr>
              <a:buSzPct val="100000"/>
              <a:buFont typeface="Arial"/>
              <a:buChar char="•"/>
            </a:pPr>
            <a:r>
              <a:rPr lang="en" sz="3300" b="0" i="0" u="none" strike="noStrike" cap="none">
                <a:solidFill>
                  <a:schemeClr val="dk1"/>
                </a:solidFill>
                <a:latin typeface="Calibri"/>
                <a:ea typeface="Calibri"/>
                <a:cs typeface="Calibri"/>
                <a:sym typeface="Calibri"/>
              </a:rPr>
              <a:t>Cultural Practice</a:t>
            </a:r>
          </a:p>
        </p:txBody>
      </p:sp>
      <p:pic>
        <p:nvPicPr>
          <p:cNvPr id="529" name="Shape 529" descr="9780231144704.jpg"/>
          <p:cNvPicPr preferRelativeResize="0">
            <a:picLocks noGrp="1"/>
          </p:cNvPicPr>
          <p:nvPr>
            <p:ph type="body" idx="2"/>
          </p:nvPr>
        </p:nvPicPr>
        <p:blipFill rotWithShape="1">
          <a:blip r:embed="rId3">
            <a:alphaModFix/>
          </a:blip>
          <a:srcRect l="-39310" r="-39310"/>
          <a:stretch/>
        </p:blipFill>
        <p:spPr>
          <a:xfrm>
            <a:off x="2945344" y="1199115"/>
            <a:ext cx="3886200" cy="3263503"/>
          </a:xfrm>
          <a:prstGeom prst="rect">
            <a:avLst/>
          </a:prstGeom>
          <a:noFill/>
          <a:ln>
            <a:noFill/>
          </a:ln>
        </p:spPr>
      </p:pic>
      <p:pic>
        <p:nvPicPr>
          <p:cNvPr id="530" name="Shape 530" descr="Celia-Cruz-1024.001.png"/>
          <p:cNvPicPr preferRelativeResize="0"/>
          <p:nvPr/>
        </p:nvPicPr>
        <p:blipFill rotWithShape="1">
          <a:blip r:embed="rId4">
            <a:alphaModFix/>
          </a:blip>
          <a:srcRect/>
          <a:stretch/>
        </p:blipFill>
        <p:spPr>
          <a:xfrm>
            <a:off x="6088914" y="748455"/>
            <a:ext cx="3055085" cy="29768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The College Revolution </a:t>
            </a:r>
          </a:p>
        </p:txBody>
      </p:sp>
      <p:pic>
        <p:nvPicPr>
          <p:cNvPr id="384" name="Shape 384" descr="3610cult_malveaux.jpg"/>
          <p:cNvPicPr preferRelativeResize="0">
            <a:picLocks noGrp="1"/>
          </p:cNvPicPr>
          <p:nvPr>
            <p:ph type="body" idx="1"/>
          </p:nvPr>
        </p:nvPicPr>
        <p:blipFill rotWithShape="1">
          <a:blip r:embed="rId3">
            <a:alphaModFix/>
          </a:blip>
          <a:srcRect l="2694" r="2693"/>
          <a:stretch/>
        </p:blipFill>
        <p:spPr>
          <a:xfrm>
            <a:off x="457200" y="1200150"/>
            <a:ext cx="8229600" cy="3394472"/>
          </a:xfrm>
          <a:prstGeom prst="rect">
            <a:avLst/>
          </a:prstGeom>
          <a:noFill/>
          <a:ln>
            <a:noFill/>
          </a:ln>
        </p:spPr>
      </p:pic>
      <p:sp>
        <p:nvSpPr>
          <p:cNvPr id="385" name="Shape 38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386" name="Shape 38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a:t>
            </a:fld>
            <a:endParaRPr lang="en" sz="1200">
              <a:solidFill>
                <a:srgbClr val="888888"/>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The Pedagogical Model</a:t>
            </a:r>
          </a:p>
        </p:txBody>
      </p:sp>
      <p:sp>
        <p:nvSpPr>
          <p:cNvPr id="536" name="Shape 536"/>
          <p:cNvSpPr txBox="1">
            <a:spLocks noGrp="1"/>
          </p:cNvSpPr>
          <p:nvPr>
            <p:ph type="body" idx="1"/>
          </p:nvPr>
        </p:nvSpPr>
        <p:spPr>
          <a:xfrm>
            <a:off x="628650" y="1369218"/>
            <a:ext cx="3886200" cy="3263503"/>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Challenging, but energizing curriculum</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Academic and Popular Cultural Resources</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Digitally Relevant Pedagogy</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Focus on Anti-Colonial, Postcolonial, and Critical Race Theory</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Intersectionality of race, class, gender, and geography</a:t>
            </a:r>
          </a:p>
          <a:p>
            <a:pPr marL="177800" marR="0" lvl="0" indent="-177800" algn="l" rtl="0">
              <a:lnSpc>
                <a:spcPct val="90000"/>
              </a:lnSpc>
              <a:spcBef>
                <a:spcPts val="800"/>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Students learn through engagement, research, and authentic interaction with multiple audiences </a:t>
            </a:r>
          </a:p>
        </p:txBody>
      </p:sp>
      <p:pic>
        <p:nvPicPr>
          <p:cNvPr id="537" name="Shape 537" descr="6f689273bb853ce1619ffbba1acea0af.jpg"/>
          <p:cNvPicPr preferRelativeResize="0">
            <a:picLocks noGrp="1"/>
          </p:cNvPicPr>
          <p:nvPr>
            <p:ph type="body" idx="2"/>
          </p:nvPr>
        </p:nvPicPr>
        <p:blipFill rotWithShape="1">
          <a:blip r:embed="rId3">
            <a:alphaModFix/>
          </a:blip>
          <a:srcRect l="-41581" r="-41580"/>
          <a:stretch/>
        </p:blipFill>
        <p:spPr>
          <a:xfrm>
            <a:off x="4178299" y="1024912"/>
            <a:ext cx="4402065" cy="36967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African Diaspora Global Student Exchange</a:t>
            </a:r>
          </a:p>
        </p:txBody>
      </p:sp>
      <p:pic>
        <p:nvPicPr>
          <p:cNvPr id="543" name="Shape 543" descr="170219.jpg"/>
          <p:cNvPicPr preferRelativeResize="0">
            <a:picLocks noGrp="1"/>
          </p:cNvPicPr>
          <p:nvPr>
            <p:ph type="body" idx="1"/>
          </p:nvPr>
        </p:nvPicPr>
        <p:blipFill rotWithShape="1">
          <a:blip r:embed="rId3">
            <a:alphaModFix/>
          </a:blip>
          <a:srcRect l="-53261" r="-53260"/>
          <a:stretch/>
        </p:blipFill>
        <p:spPr>
          <a:xfrm>
            <a:off x="-1342216" y="1434898"/>
            <a:ext cx="7886699" cy="3263503"/>
          </a:xfrm>
          <a:prstGeom prst="rect">
            <a:avLst/>
          </a:prstGeom>
          <a:noFill/>
          <a:ln>
            <a:noFill/>
          </a:ln>
        </p:spPr>
      </p:pic>
      <p:pic>
        <p:nvPicPr>
          <p:cNvPr id="544" name="Shape 544" descr="XavierUniversityofLouisianaFiskeBestBuySchool20151432149277.jpg"/>
          <p:cNvPicPr preferRelativeResize="0"/>
          <p:nvPr/>
        </p:nvPicPr>
        <p:blipFill rotWithShape="1">
          <a:blip r:embed="rId4">
            <a:alphaModFix/>
          </a:blip>
          <a:srcRect/>
          <a:stretch/>
        </p:blipFill>
        <p:spPr>
          <a:xfrm>
            <a:off x="4680809" y="1251547"/>
            <a:ext cx="4056699" cy="267278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Theoretical Framework</a:t>
            </a:r>
          </a:p>
        </p:txBody>
      </p:sp>
      <p:sp>
        <p:nvSpPr>
          <p:cNvPr id="550" name="Shape 550"/>
          <p:cNvSpPr txBox="1">
            <a:spLocks noGrp="1"/>
          </p:cNvSpPr>
          <p:nvPr>
            <p:ph type="body" idx="1"/>
          </p:nvPr>
        </p:nvSpPr>
        <p:spPr>
          <a:xfrm>
            <a:off x="628650" y="1369218"/>
            <a:ext cx="3886200" cy="3263503"/>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Social Justice</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Academic Research</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Citizen Service</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Social Entrepreneurship</a:t>
            </a:r>
          </a:p>
          <a:p>
            <a:pPr marL="177800" marR="0" lvl="0" indent="-171450" algn="l" rtl="0">
              <a:lnSpc>
                <a:spcPct val="90000"/>
              </a:lnSpc>
              <a:spcBef>
                <a:spcPts val="800"/>
              </a:spcBef>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Among College Students in their Sophomore Year</a:t>
            </a:r>
          </a:p>
        </p:txBody>
      </p:sp>
      <p:sp>
        <p:nvSpPr>
          <p:cNvPr id="551" name="Shape 551"/>
          <p:cNvSpPr txBox="1">
            <a:spLocks noGrp="1"/>
          </p:cNvSpPr>
          <p:nvPr>
            <p:ph type="body" idx="2"/>
          </p:nvPr>
        </p:nvSpPr>
        <p:spPr>
          <a:xfrm>
            <a:off x="4629150" y="1369218"/>
            <a:ext cx="3886200" cy="3263503"/>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52" name="Shape 552" descr="Screen-Shot-2016-01-22-at-1.20.46-PM-300x300.png"/>
          <p:cNvPicPr preferRelativeResize="0"/>
          <p:nvPr/>
        </p:nvPicPr>
        <p:blipFill rotWithShape="1">
          <a:blip r:embed="rId3">
            <a:alphaModFix/>
          </a:blip>
          <a:srcRect t="-6033" b="-6034"/>
          <a:stretch/>
        </p:blipFill>
        <p:spPr>
          <a:xfrm>
            <a:off x="4582265" y="901356"/>
            <a:ext cx="3556209" cy="368064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ADGSE Desired Outcomes</a:t>
            </a:r>
          </a:p>
        </p:txBody>
      </p:sp>
      <p:sp>
        <p:nvSpPr>
          <p:cNvPr id="558" name="Shape 558"/>
          <p:cNvSpPr txBox="1">
            <a:spLocks noGrp="1"/>
          </p:cNvSpPr>
          <p:nvPr>
            <p:ph type="body" idx="1"/>
          </p:nvPr>
        </p:nvSpPr>
        <p:spPr>
          <a:xfrm>
            <a:off x="628650" y="1369218"/>
            <a:ext cx="7886699" cy="3263503"/>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Overcoming the “5 F’s” impeding African descendant students’ study abroad (Family, Faculty, Finances, Fear, &amp; Friends) </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More meaningful global experiences</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Development of measurable understandings of the historical time, space, and cultural contributions of populations across the African Diaspora</a:t>
            </a:r>
          </a:p>
          <a:p>
            <a:pPr marL="177800" marR="0" lvl="0" indent="-171450" algn="l" rtl="0">
              <a:lnSpc>
                <a:spcPct val="90000"/>
              </a:lnSpc>
              <a:spcBef>
                <a:spcPts val="800"/>
              </a:spcBef>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The development of young leaders who have a broader understanding of globalization and its cultural interconnectedness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Critical Media Pedagogy</a:t>
            </a:r>
          </a:p>
        </p:txBody>
      </p:sp>
      <p:sp>
        <p:nvSpPr>
          <p:cNvPr id="564" name="Shape 564"/>
          <p:cNvSpPr txBox="1">
            <a:spLocks noGrp="1"/>
          </p:cNvSpPr>
          <p:nvPr>
            <p:ph type="body" idx="1"/>
          </p:nvPr>
        </p:nvSpPr>
        <p:spPr>
          <a:xfrm>
            <a:off x="685800" y="1301353"/>
            <a:ext cx="3794759" cy="3099195"/>
          </a:xfrm>
          <a:prstGeom prst="rect">
            <a:avLst/>
          </a:prstGeom>
          <a:noFill/>
          <a:ln>
            <a:noFill/>
          </a:ln>
        </p:spPr>
        <p:txBody>
          <a:bodyPr lIns="91425" tIns="45700" rIns="91425" bIns="45700" anchor="t" anchorCtr="0">
            <a:noAutofit/>
          </a:bodyPr>
          <a:lstStyle/>
          <a:p>
            <a:pPr marL="342900" marR="0" lvl="0" indent="-306070" algn="l" rtl="0">
              <a:lnSpc>
                <a:spcPct val="80000"/>
              </a:lnSpc>
              <a:spcBef>
                <a:spcPts val="0"/>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Media Consumption </a:t>
            </a:r>
            <a:r>
              <a:rPr lang="en" sz="1800" b="0" i="0" u="none" strike="noStrike" cap="none">
                <a:solidFill>
                  <a:schemeClr val="dk1"/>
                </a:solidFill>
                <a:latin typeface="Calibri"/>
                <a:ea typeface="Calibri"/>
                <a:cs typeface="Calibri"/>
                <a:sym typeface="Calibri"/>
              </a:rPr>
              <a:t>Understanding of the role of media in perpetuating cultural hegemony</a:t>
            </a:r>
          </a:p>
          <a:p>
            <a:pPr marL="342900" marR="0" lvl="0" indent="-306070" algn="l" rtl="0">
              <a:lnSpc>
                <a:spcPct val="80000"/>
              </a:lnSpc>
              <a:spcBef>
                <a:spcPts val="476"/>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Media Production</a:t>
            </a:r>
            <a:r>
              <a:rPr lang="en" sz="1800" b="0" i="0" u="none" strike="noStrike" cap="none">
                <a:solidFill>
                  <a:schemeClr val="dk1"/>
                </a:solidFill>
                <a:latin typeface="Calibri"/>
                <a:ea typeface="Calibri"/>
                <a:cs typeface="Calibri"/>
                <a:sym typeface="Calibri"/>
              </a:rPr>
              <a:t>. Becoming skillful and willful producers and curators of media content</a:t>
            </a:r>
          </a:p>
          <a:p>
            <a:pPr marL="342900" marR="0" lvl="0" indent="-306070" algn="l" rtl="0">
              <a:lnSpc>
                <a:spcPct val="80000"/>
              </a:lnSpc>
              <a:spcBef>
                <a:spcPts val="476"/>
              </a:spcBef>
              <a:spcAft>
                <a:spcPts val="0"/>
              </a:spcAft>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Media Distribution. </a:t>
            </a:r>
            <a:r>
              <a:rPr lang="en" sz="1800" b="0" i="0" u="none" strike="noStrike" cap="none">
                <a:solidFill>
                  <a:schemeClr val="dk1"/>
                </a:solidFill>
                <a:latin typeface="Calibri"/>
                <a:ea typeface="Calibri"/>
                <a:cs typeface="Calibri"/>
                <a:sym typeface="Calibri"/>
              </a:rPr>
              <a:t>Willingness and ability to distribute media content.</a:t>
            </a:r>
          </a:p>
          <a:p>
            <a:pPr marL="342900" marR="0" lvl="0" indent="-306070" algn="l" rtl="0">
              <a:lnSpc>
                <a:spcPct val="80000"/>
              </a:lnSpc>
              <a:spcBef>
                <a:spcPts val="476"/>
              </a:spcBef>
              <a:buClr>
                <a:srgbClr val="0000FF"/>
              </a:buClr>
              <a:buSzPct val="100000"/>
              <a:buFont typeface="Arial"/>
              <a:buChar char="•"/>
            </a:pPr>
            <a:r>
              <a:rPr lang="en" sz="1800" b="0" i="0" u="none" strike="noStrike" cap="none">
                <a:solidFill>
                  <a:srgbClr val="0000FF"/>
                </a:solidFill>
                <a:latin typeface="Calibri"/>
                <a:ea typeface="Calibri"/>
                <a:cs typeface="Calibri"/>
                <a:sym typeface="Calibri"/>
              </a:rPr>
              <a:t>Media Invention</a:t>
            </a:r>
            <a:r>
              <a:rPr lang="en" sz="1800" b="0" i="0" u="none" strike="noStrike" cap="none">
                <a:solidFill>
                  <a:schemeClr val="dk1"/>
                </a:solidFill>
                <a:latin typeface="Calibri"/>
                <a:ea typeface="Calibri"/>
                <a:cs typeface="Calibri"/>
                <a:sym typeface="Calibri"/>
              </a:rPr>
              <a:t>-Creating New Media Technologies</a:t>
            </a:r>
          </a:p>
        </p:txBody>
      </p:sp>
      <p:sp>
        <p:nvSpPr>
          <p:cNvPr id="565" name="Shape 56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24</a:t>
            </a:fld>
            <a:endParaRPr lang="en" sz="1200">
              <a:solidFill>
                <a:srgbClr val="888888"/>
              </a:solidFill>
              <a:latin typeface="Arial"/>
              <a:ea typeface="Arial"/>
              <a:cs typeface="Arial"/>
              <a:sym typeface="Arial"/>
            </a:endParaRPr>
          </a:p>
        </p:txBody>
      </p:sp>
      <p:sp>
        <p:nvSpPr>
          <p:cNvPr id="566" name="Shape 566"/>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99166"/>
              <a:buFont typeface="Arial"/>
              <a:buNone/>
            </a:pPr>
            <a:endParaRPr sz="2380" b="0" i="0" u="none" strike="noStrike" cap="none">
              <a:solidFill>
                <a:schemeClr val="dk1"/>
              </a:solidFill>
              <a:latin typeface="Calibri"/>
              <a:ea typeface="Calibri"/>
              <a:cs typeface="Calibri"/>
              <a:sym typeface="Calibri"/>
            </a:endParaRPr>
          </a:p>
        </p:txBody>
      </p:sp>
      <p:pic>
        <p:nvPicPr>
          <p:cNvPr id="567" name="Shape 567" descr="jlogiant"/>
          <p:cNvPicPr preferRelativeResize="0"/>
          <p:nvPr/>
        </p:nvPicPr>
        <p:blipFill rotWithShape="1">
          <a:blip r:embed="rId3">
            <a:alphaModFix/>
          </a:blip>
          <a:srcRect/>
          <a:stretch/>
        </p:blipFill>
        <p:spPr>
          <a:xfrm>
            <a:off x="4724400" y="1200150"/>
            <a:ext cx="3733800" cy="34913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Visual Literacies</a:t>
            </a:r>
          </a:p>
        </p:txBody>
      </p:sp>
      <p:sp>
        <p:nvSpPr>
          <p:cNvPr id="573" name="Shape 573"/>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How are literacies changing in the digital age?</a:t>
            </a:r>
          </a:p>
          <a:p>
            <a:pPr marL="342900" marR="0" lvl="0" indent="-342900" algn="l" rtl="0">
              <a:spcBef>
                <a:spcPts val="400"/>
              </a:spcBef>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What does it mean to read these texts?</a:t>
            </a:r>
          </a:p>
        </p:txBody>
      </p:sp>
      <p:sp>
        <p:nvSpPr>
          <p:cNvPr id="574" name="Shape 57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75" name="Shape 57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25</a:t>
            </a:fld>
            <a:endParaRPr lang="en" sz="1200">
              <a:solidFill>
                <a:srgbClr val="888888"/>
              </a:solidFill>
              <a:latin typeface="Arial"/>
              <a:ea typeface="Arial"/>
              <a:cs typeface="Arial"/>
              <a:sym typeface="Arial"/>
            </a:endParaRPr>
          </a:p>
        </p:txBody>
      </p:sp>
      <p:pic>
        <p:nvPicPr>
          <p:cNvPr id="576" name="Shape 576" descr="Jourdan-Chanel-Iman-Teen-Vogue-November-2009"/>
          <p:cNvPicPr preferRelativeResize="0">
            <a:picLocks noGrp="1"/>
          </p:cNvPicPr>
          <p:nvPr>
            <p:ph type="body" idx="1"/>
          </p:nvPr>
        </p:nvPicPr>
        <p:blipFill rotWithShape="1">
          <a:blip r:embed="rId3">
            <a:alphaModFix/>
          </a:blip>
          <a:srcRect l="-11235" r="-11234"/>
          <a:stretch/>
        </p:blipFill>
        <p:spPr>
          <a:xfrm>
            <a:off x="457200" y="1200150"/>
            <a:ext cx="4114800" cy="3394472"/>
          </a:xfrm>
          <a:prstGeom prst="rect">
            <a:avLst/>
          </a:prstGeom>
          <a:noFill/>
          <a:ln>
            <a:noFill/>
          </a:ln>
        </p:spPr>
      </p:pic>
      <p:pic>
        <p:nvPicPr>
          <p:cNvPr id="577" name="Shape 577" descr="2909022562_a403da6f06_o"/>
          <p:cNvPicPr preferRelativeResize="0"/>
          <p:nvPr/>
        </p:nvPicPr>
        <p:blipFill rotWithShape="1">
          <a:blip r:embed="rId4">
            <a:alphaModFix/>
          </a:blip>
          <a:srcRect/>
          <a:stretch/>
        </p:blipFill>
        <p:spPr>
          <a:xfrm>
            <a:off x="4572000" y="2228850"/>
            <a:ext cx="4038599" cy="2743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Reading 1950s Advertisements</a:t>
            </a:r>
          </a:p>
        </p:txBody>
      </p:sp>
      <p:pic>
        <p:nvPicPr>
          <p:cNvPr id="583" name="Shape 583" descr="ads-10-600x411.jpg"/>
          <p:cNvPicPr preferRelativeResize="0">
            <a:picLocks noGrp="1"/>
          </p:cNvPicPr>
          <p:nvPr>
            <p:ph type="body" idx="1"/>
          </p:nvPr>
        </p:nvPicPr>
        <p:blipFill rotWithShape="1">
          <a:blip r:embed="rId3">
            <a:alphaModFix/>
          </a:blip>
          <a:srcRect l="-12277" r="-12276"/>
          <a:stretch/>
        </p:blipFill>
        <p:spPr>
          <a:xfrm>
            <a:off x="457200" y="1200150"/>
            <a:ext cx="8229600" cy="3394472"/>
          </a:xfrm>
          <a:prstGeom prst="rect">
            <a:avLst/>
          </a:prstGeom>
          <a:noFill/>
          <a:ln>
            <a:noFill/>
          </a:ln>
        </p:spPr>
      </p:pic>
      <p:sp>
        <p:nvSpPr>
          <p:cNvPr id="584" name="Shape 58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585" name="Shape 58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26</a:t>
            </a:fld>
            <a:endParaRPr lang="en" sz="1200">
              <a:solidFill>
                <a:srgbClr val="888888"/>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591" name="Shape 591"/>
          <p:cNvPicPr preferRelativeResize="0">
            <a:picLocks noGrp="1"/>
          </p:cNvPicPr>
          <p:nvPr>
            <p:ph type="body" idx="1"/>
          </p:nvPr>
        </p:nvPicPr>
        <p:blipFill rotWithShape="1">
          <a:blip r:embed="rId3">
            <a:alphaModFix/>
          </a:blip>
          <a:srcRect t="-3811" b="3399"/>
          <a:stretch/>
        </p:blipFill>
        <p:spPr>
          <a:xfrm>
            <a:off x="338665" y="101600"/>
            <a:ext cx="8229600" cy="46481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597" name="Shape 597" descr="Aunt-Jemima-Deelicious.jpg"/>
          <p:cNvPicPr preferRelativeResize="0">
            <a:picLocks noGrp="1"/>
          </p:cNvPicPr>
          <p:nvPr>
            <p:ph type="body" idx="1"/>
          </p:nvPr>
        </p:nvPicPr>
        <p:blipFill rotWithShape="1">
          <a:blip r:embed="rId3">
            <a:alphaModFix/>
          </a:blip>
          <a:srcRect t="1" r="-2470" b="-9560"/>
          <a:stretch/>
        </p:blipFill>
        <p:spPr>
          <a:xfrm>
            <a:off x="457200" y="205979"/>
            <a:ext cx="8432800" cy="51534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Shape 602" descr="Seventeen Cover"/>
          <p:cNvPicPr preferRelativeResize="0"/>
          <p:nvPr/>
        </p:nvPicPr>
        <p:blipFill rotWithShape="1">
          <a:blip r:embed="rId3">
            <a:alphaModFix/>
          </a:blip>
          <a:srcRect/>
          <a:stretch/>
        </p:blipFill>
        <p:spPr>
          <a:xfrm>
            <a:off x="228600" y="228600"/>
            <a:ext cx="4179888" cy="4057650"/>
          </a:xfrm>
          <a:prstGeom prst="rect">
            <a:avLst/>
          </a:prstGeom>
          <a:noFill/>
          <a:ln>
            <a:noFill/>
          </a:ln>
        </p:spPr>
      </p:pic>
      <p:pic>
        <p:nvPicPr>
          <p:cNvPr id="603" name="Shape 603" descr="50cent1"/>
          <p:cNvPicPr preferRelativeResize="0">
            <a:picLocks noGrp="1"/>
          </p:cNvPicPr>
          <p:nvPr>
            <p:ph type="body" idx="1"/>
          </p:nvPr>
        </p:nvPicPr>
        <p:blipFill rotWithShape="1">
          <a:blip r:embed="rId4">
            <a:alphaModFix/>
          </a:blip>
          <a:srcRect/>
          <a:stretch/>
        </p:blipFill>
        <p:spPr>
          <a:xfrm>
            <a:off x="4791075" y="228600"/>
            <a:ext cx="4352924" cy="4000499"/>
          </a:xfrm>
          <a:prstGeom prst="rect">
            <a:avLst/>
          </a:prstGeom>
          <a:noFill/>
          <a:ln>
            <a:noFill/>
          </a:ln>
        </p:spPr>
      </p:pic>
      <p:sp>
        <p:nvSpPr>
          <p:cNvPr id="604" name="Shape 604"/>
          <p:cNvSpPr txBox="1">
            <a:spLocks noGrp="1"/>
          </p:cNvSpPr>
          <p:nvPr>
            <p:ph type="ftr" idx="11"/>
          </p:nvPr>
        </p:nvSpPr>
        <p:spPr>
          <a:xfrm>
            <a:off x="1371600" y="4686300"/>
            <a:ext cx="2971799" cy="35480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05" name="Shape 60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29</a:t>
            </a:fld>
            <a:endParaRPr lang="en" sz="1200">
              <a:solidFill>
                <a:srgbClr val="888888"/>
              </a:solidFill>
              <a:latin typeface="Arial"/>
              <a:ea typeface="Arial"/>
              <a:cs typeface="Arial"/>
              <a:sym typeface="Arial"/>
            </a:endParaRPr>
          </a:p>
        </p:txBody>
      </p:sp>
      <p:sp>
        <p:nvSpPr>
          <p:cNvPr id="606" name="Shape 606"/>
          <p:cNvSpPr/>
          <p:nvPr/>
        </p:nvSpPr>
        <p:spPr>
          <a:xfrm>
            <a:off x="1676400" y="4343400"/>
            <a:ext cx="6629400" cy="62864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2800" b="1">
              <a:solidFill>
                <a:srgbClr val="000000"/>
              </a:solidFill>
              <a:latin typeface="Balthazar"/>
              <a:ea typeface="Balthazar"/>
              <a:cs typeface="Balthazar"/>
              <a:sym typeface="Balthazar"/>
            </a:endParaRPr>
          </a:p>
        </p:txBody>
      </p:sp>
      <p:pic>
        <p:nvPicPr>
          <p:cNvPr id="607" name="Shape 607" descr="imgres.jpeg"/>
          <p:cNvPicPr preferRelativeResize="0"/>
          <p:nvPr/>
        </p:nvPicPr>
        <p:blipFill rotWithShape="1">
          <a:blip r:embed="rId5">
            <a:alphaModFix/>
          </a:blip>
          <a:srcRect/>
          <a:stretch/>
        </p:blipFill>
        <p:spPr>
          <a:xfrm>
            <a:off x="4800600" y="4343400"/>
            <a:ext cx="2946399" cy="666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2000"/>
                                        <p:tgtEl>
                                          <p:spTgt spid="6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265500" y="1397349"/>
            <a:ext cx="4045198" cy="1318275"/>
          </a:xfrm>
          <a:prstGeom prst="rect">
            <a:avLst/>
          </a:prstGeom>
          <a:noFill/>
          <a:ln>
            <a:noFill/>
          </a:ln>
        </p:spPr>
        <p:txBody>
          <a:bodyPr lIns="91425" tIns="91425" rIns="91425" bIns="91425" anchor="b" anchorCtr="0">
            <a:noAutofit/>
          </a:bodyPr>
          <a:lstStyle/>
          <a:p>
            <a:pPr marL="0" marR="0" lvl="0" indent="0" algn="ctr" rtl="0">
              <a:spcBef>
                <a:spcPts val="0"/>
              </a:spcBef>
              <a:buClr>
                <a:schemeClr val="dk1"/>
              </a:buClr>
              <a:buSzPct val="25000"/>
              <a:buFont typeface="Calibri"/>
              <a:buNone/>
            </a:pPr>
            <a:endParaRPr sz="3600" b="0" i="0" u="none" strike="noStrike" cap="none">
              <a:solidFill>
                <a:schemeClr val="dk1"/>
              </a:solidFill>
              <a:latin typeface="Calibri"/>
              <a:ea typeface="Calibri"/>
              <a:cs typeface="Calibri"/>
              <a:sym typeface="Calibri"/>
            </a:endParaRPr>
          </a:p>
        </p:txBody>
      </p:sp>
      <p:sp>
        <p:nvSpPr>
          <p:cNvPr id="392" name="Shape 392"/>
          <p:cNvSpPr txBox="1">
            <a:spLocks noGrp="1"/>
          </p:cNvSpPr>
          <p:nvPr>
            <p:ph type="subTitle" idx="1"/>
          </p:nvPr>
        </p:nvSpPr>
        <p:spPr>
          <a:xfrm>
            <a:off x="265500" y="2735370"/>
            <a:ext cx="4045198" cy="1345499"/>
          </a:xfrm>
          <a:prstGeom prst="rect">
            <a:avLst/>
          </a:prstGeom>
          <a:noFill/>
          <a:ln>
            <a:noFill/>
          </a:ln>
        </p:spPr>
        <p:txBody>
          <a:bodyPr lIns="91425" tIns="91425" rIns="91425" bIns="91425" anchor="t" anchorCtr="0">
            <a:noAutofit/>
          </a:bodyPr>
          <a:lstStyle/>
          <a:p>
            <a:pPr marL="342900" marR="0" lvl="0" indent="-342900" algn="ctr" rtl="0">
              <a:lnSpc>
                <a:spcPct val="100000"/>
              </a:lnSpc>
              <a:spcBef>
                <a:spcPts val="0"/>
              </a:spcBef>
              <a:spcAft>
                <a:spcPts val="0"/>
              </a:spcAft>
              <a:buClr>
                <a:schemeClr val="dk1"/>
              </a:buClr>
              <a:buSzPct val="25000"/>
              <a:buFont typeface="Arial"/>
              <a:buNone/>
            </a:pPr>
            <a:endParaRPr sz="2100" b="0" i="0" u="none" strike="noStrike" cap="none">
              <a:solidFill>
                <a:schemeClr val="dk1"/>
              </a:solidFill>
              <a:latin typeface="Calibri"/>
              <a:ea typeface="Calibri"/>
              <a:cs typeface="Calibri"/>
              <a:sym typeface="Calibri"/>
            </a:endParaRPr>
          </a:p>
        </p:txBody>
      </p:sp>
      <p:sp>
        <p:nvSpPr>
          <p:cNvPr id="393" name="Shape 393"/>
          <p:cNvSpPr txBox="1">
            <a:spLocks noGrp="1"/>
          </p:cNvSpPr>
          <p:nvPr>
            <p:ph type="body" idx="2"/>
          </p:nvPr>
        </p:nvSpPr>
        <p:spPr>
          <a:xfrm>
            <a:off x="4939500" y="724200"/>
            <a:ext cx="3837000" cy="3695175"/>
          </a:xfrm>
          <a:prstGeom prst="rect">
            <a:avLst/>
          </a:prstGeom>
          <a:noFill/>
          <a:ln>
            <a:noFill/>
          </a:ln>
        </p:spPr>
        <p:txBody>
          <a:bodyPr lIns="91425" tIns="91425" rIns="91425" bIns="91425" anchor="ctr" anchorCtr="0">
            <a:noAutofit/>
          </a:bodyPr>
          <a:lstStyle/>
          <a:p>
            <a:pPr marL="342900" marR="0" lvl="0" indent="-342900" algn="l" rtl="0">
              <a:spcBef>
                <a:spcPts val="0"/>
              </a:spcBef>
              <a:buClr>
                <a:schemeClr val="lt1"/>
              </a:buClr>
              <a:buSzPct val="100000"/>
              <a:buFont typeface="Arial"/>
              <a:buChar char="•"/>
            </a:pPr>
            <a:r>
              <a:rPr lang="en" sz="3200" b="0" i="0" u="none" strike="noStrike" cap="none">
                <a:solidFill>
                  <a:schemeClr val="lt1"/>
                </a:solidFill>
                <a:latin typeface="Calibri"/>
                <a:ea typeface="Calibri"/>
                <a:cs typeface="Calibri"/>
                <a:sym typeface="Calibri"/>
              </a:rPr>
              <a:t>“The two greatest problems in [our] community are too much poverty and too little self love.”—Cornel West (1993)</a:t>
            </a:r>
          </a:p>
        </p:txBody>
      </p:sp>
      <p:pic>
        <p:nvPicPr>
          <p:cNvPr id="394" name="Shape 394" descr="cornel west.jpg"/>
          <p:cNvPicPr preferRelativeResize="0"/>
          <p:nvPr/>
        </p:nvPicPr>
        <p:blipFill rotWithShape="1">
          <a:blip r:embed="rId3">
            <a:alphaModFix/>
          </a:blip>
          <a:srcRect/>
          <a:stretch/>
        </p:blipFill>
        <p:spPr>
          <a:xfrm>
            <a:off x="421052" y="309056"/>
            <a:ext cx="3882255" cy="4419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Shape 61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Reading Film</a:t>
            </a:r>
          </a:p>
        </p:txBody>
      </p:sp>
      <p:pic>
        <p:nvPicPr>
          <p:cNvPr id="613" name="Shape 613" descr="reading-in-the-dark.jpg"/>
          <p:cNvPicPr preferRelativeResize="0">
            <a:picLocks noGrp="1"/>
          </p:cNvPicPr>
          <p:nvPr>
            <p:ph type="body" idx="1"/>
          </p:nvPr>
        </p:nvPicPr>
        <p:blipFill rotWithShape="1">
          <a:blip r:embed="rId3">
            <a:alphaModFix/>
          </a:blip>
          <a:srcRect l="-10708" r="-10707"/>
          <a:stretch/>
        </p:blipFill>
        <p:spPr>
          <a:xfrm>
            <a:off x="457200" y="1200150"/>
            <a:ext cx="4038599" cy="3394472"/>
          </a:xfrm>
          <a:prstGeom prst="rect">
            <a:avLst/>
          </a:prstGeom>
          <a:noFill/>
          <a:ln>
            <a:noFill/>
          </a:ln>
        </p:spPr>
      </p:pic>
      <p:sp>
        <p:nvSpPr>
          <p:cNvPr id="614" name="Shape 614"/>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NY Times Film in the Classroom</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http://learning.blogs.nytimes.com/teaching-topics/film-in-the-classroom/?_r=0</a:t>
            </a:r>
          </a:p>
        </p:txBody>
      </p:sp>
      <p:sp>
        <p:nvSpPr>
          <p:cNvPr id="615" name="Shape 61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16" name="Shape 61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30</a:t>
            </a:fld>
            <a:endParaRPr lang="en" sz="1200">
              <a:solidFill>
                <a:srgbClr val="888888"/>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Critical Media Consumption</a:t>
            </a:r>
          </a:p>
        </p:txBody>
      </p:sp>
      <p:pic>
        <p:nvPicPr>
          <p:cNvPr id="622" name="Shape 622" descr="imgres.jpg"/>
          <p:cNvPicPr preferRelativeResize="0">
            <a:picLocks noGrp="1"/>
          </p:cNvPicPr>
          <p:nvPr>
            <p:ph type="body" idx="1"/>
          </p:nvPr>
        </p:nvPicPr>
        <p:blipFill rotWithShape="1">
          <a:blip r:embed="rId3">
            <a:alphaModFix/>
          </a:blip>
          <a:srcRect l="20310" r="20309"/>
          <a:stretch/>
        </p:blipFill>
        <p:spPr>
          <a:xfrm>
            <a:off x="457200" y="1200150"/>
            <a:ext cx="4038599" cy="3394472"/>
          </a:xfrm>
          <a:prstGeom prst="rect">
            <a:avLst/>
          </a:prstGeom>
          <a:noFill/>
          <a:ln>
            <a:noFill/>
          </a:ln>
        </p:spPr>
      </p:pic>
      <p:sp>
        <p:nvSpPr>
          <p:cNvPr id="623" name="Shape 623"/>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Students doing critical discourse analysis of news media content</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Frequency counts and content analyses for references to youth from inner cities</a:t>
            </a:r>
          </a:p>
        </p:txBody>
      </p:sp>
      <p:sp>
        <p:nvSpPr>
          <p:cNvPr id="624" name="Shape 62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25" name="Shape 62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31</a:t>
            </a:fld>
            <a:endParaRPr lang="en" sz="1200">
              <a:solidFill>
                <a:srgbClr val="888888"/>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Critical Media Production</a:t>
            </a:r>
            <a:br>
              <a:rPr lang="en" sz="3959" b="0" i="0" u="none" strike="noStrike" cap="none">
                <a:solidFill>
                  <a:schemeClr val="dk1"/>
                </a:solidFill>
                <a:latin typeface="Calibri"/>
                <a:ea typeface="Calibri"/>
                <a:cs typeface="Calibri"/>
                <a:sym typeface="Calibri"/>
              </a:rPr>
            </a:br>
            <a:r>
              <a:rPr lang="en" sz="1800" b="0" i="0" u="none" strike="noStrike" cap="none">
                <a:solidFill>
                  <a:schemeClr val="dk1"/>
                </a:solidFill>
                <a:latin typeface="Calibri"/>
                <a:ea typeface="Calibri"/>
                <a:cs typeface="Calibri"/>
                <a:sym typeface="Calibri"/>
              </a:rPr>
              <a:t>Q: How do Your Students Produce Media Content?</a:t>
            </a:r>
            <a:br>
              <a:rPr lang="en" sz="1800" b="0" i="0" u="none" strike="noStrike" cap="none">
                <a:solidFill>
                  <a:schemeClr val="dk1"/>
                </a:solidFill>
                <a:latin typeface="Calibri"/>
                <a:ea typeface="Calibri"/>
                <a:cs typeface="Calibri"/>
                <a:sym typeface="Calibri"/>
              </a:rPr>
            </a:br>
            <a:endParaRPr lang="en" sz="1800" b="0" i="0" u="none" strike="noStrike" cap="none">
              <a:solidFill>
                <a:schemeClr val="dk1"/>
              </a:solidFill>
              <a:latin typeface="Calibri"/>
              <a:ea typeface="Calibri"/>
              <a:cs typeface="Calibri"/>
              <a:sym typeface="Calibri"/>
            </a:endParaRPr>
          </a:p>
        </p:txBody>
      </p:sp>
      <p:pic>
        <p:nvPicPr>
          <p:cNvPr id="631" name="Shape 631" descr="carousel-editing-02.jpg"/>
          <p:cNvPicPr preferRelativeResize="0">
            <a:picLocks noGrp="1"/>
          </p:cNvPicPr>
          <p:nvPr>
            <p:ph type="body" idx="1"/>
          </p:nvPr>
        </p:nvPicPr>
        <p:blipFill rotWithShape="1">
          <a:blip r:embed="rId3">
            <a:alphaModFix/>
          </a:blip>
          <a:srcRect l="19076" r="19075"/>
          <a:stretch/>
        </p:blipFill>
        <p:spPr>
          <a:xfrm>
            <a:off x="457200" y="1200150"/>
            <a:ext cx="4038599" cy="3394472"/>
          </a:xfrm>
          <a:prstGeom prst="rect">
            <a:avLst/>
          </a:prstGeom>
          <a:noFill/>
          <a:ln>
            <a:noFill/>
          </a:ln>
        </p:spPr>
      </p:pic>
      <p:sp>
        <p:nvSpPr>
          <p:cNvPr id="632" name="Shape 632"/>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Google Apps</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Digital Filmmaking</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Spoken Word Poetry and Hip Hop</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Twitter</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Instagram</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SnapChat</a:t>
            </a:r>
          </a:p>
        </p:txBody>
      </p:sp>
      <p:sp>
        <p:nvSpPr>
          <p:cNvPr id="633" name="Shape 63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34" name="Shape 63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32</a:t>
            </a:fld>
            <a:endParaRPr lang="en" sz="1200">
              <a:solidFill>
                <a:srgbClr val="888888"/>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Shape 639"/>
          <p:cNvSpPr txBox="1">
            <a:spLocks noGrp="1"/>
          </p:cNvSpPr>
          <p:nvPr>
            <p:ph type="title"/>
          </p:nvPr>
        </p:nvSpPr>
        <p:spPr>
          <a:xfrm>
            <a:off x="281625" y="205975"/>
            <a:ext cx="8686200" cy="8574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600" b="1">
                <a:latin typeface="Arial"/>
                <a:ea typeface="Arial"/>
                <a:cs typeface="Arial"/>
                <a:sym typeface="Arial"/>
              </a:rPr>
              <a:t>Participatory</a:t>
            </a:r>
            <a:r>
              <a:rPr lang="en" sz="3600" b="1" i="0" u="none" strike="noStrike" cap="none">
                <a:solidFill>
                  <a:schemeClr val="dk1"/>
                </a:solidFill>
                <a:latin typeface="Arial"/>
                <a:ea typeface="Arial"/>
                <a:cs typeface="Arial"/>
                <a:sym typeface="Arial"/>
              </a:rPr>
              <a:t> Research &amp; Social Action</a:t>
            </a:r>
          </a:p>
        </p:txBody>
      </p:sp>
      <p:sp>
        <p:nvSpPr>
          <p:cNvPr id="640" name="Shape 640"/>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41" name="Shape 641"/>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33</a:t>
            </a:fld>
            <a:endParaRPr lang="en" sz="1200">
              <a:solidFill>
                <a:srgbClr val="888888"/>
              </a:solidFill>
              <a:latin typeface="Arial"/>
              <a:ea typeface="Arial"/>
              <a:cs typeface="Arial"/>
              <a:sym typeface="Arial"/>
            </a:endParaRPr>
          </a:p>
        </p:txBody>
      </p:sp>
      <p:pic>
        <p:nvPicPr>
          <p:cNvPr id="642" name="Shape 642"/>
          <p:cNvPicPr preferRelativeResize="0"/>
          <p:nvPr/>
        </p:nvPicPr>
        <p:blipFill>
          <a:blip r:embed="rId3">
            <a:alphaModFix/>
          </a:blip>
          <a:stretch>
            <a:fillRect/>
          </a:stretch>
        </p:blipFill>
        <p:spPr>
          <a:xfrm>
            <a:off x="726325" y="1063225"/>
            <a:ext cx="7559600" cy="3147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Shape 648" descr="Last Roll - 16.jpg"/>
          <p:cNvPicPr preferRelativeResize="0">
            <a:picLocks noGrp="1"/>
          </p:cNvPicPr>
          <p:nvPr>
            <p:ph type="pic" idx="2"/>
          </p:nvPr>
        </p:nvPicPr>
        <p:blipFill rotWithShape="1">
          <a:blip r:embed="rId3">
            <a:alphaModFix/>
          </a:blip>
          <a:srcRect t="1471" b="1471"/>
          <a:stretch/>
        </p:blipFill>
        <p:spPr>
          <a:xfrm rot="-289768">
            <a:off x="496141" y="2757017"/>
            <a:ext cx="3693940" cy="2032646"/>
          </a:xfrm>
          <a:prstGeom prst="rect">
            <a:avLst/>
          </a:prstGeom>
          <a:solidFill>
            <a:srgbClr val="D8D8D8"/>
          </a:solidFill>
          <a:ln>
            <a:noFill/>
          </a:ln>
        </p:spPr>
      </p:pic>
      <p:pic>
        <p:nvPicPr>
          <p:cNvPr id="649" name="Shape 649" descr="IMG_4933.JPG"/>
          <p:cNvPicPr preferRelativeResize="0">
            <a:picLocks noGrp="1"/>
          </p:cNvPicPr>
          <p:nvPr>
            <p:ph type="pic" idx="3"/>
          </p:nvPr>
        </p:nvPicPr>
        <p:blipFill rotWithShape="1">
          <a:blip r:embed="rId4">
            <a:alphaModFix/>
          </a:blip>
          <a:srcRect l="4228" r="4227"/>
          <a:stretch/>
        </p:blipFill>
        <p:spPr>
          <a:xfrm rot="174697">
            <a:off x="348984" y="300478"/>
            <a:ext cx="3700397" cy="2026410"/>
          </a:xfrm>
          <a:prstGeom prst="rect">
            <a:avLst/>
          </a:prstGeom>
          <a:solidFill>
            <a:srgbClr val="D8D8D8"/>
          </a:solidFill>
          <a:ln>
            <a:noFill/>
          </a:ln>
        </p:spPr>
      </p:pic>
      <p:sp>
        <p:nvSpPr>
          <p:cNvPr id="650" name="Shape 650"/>
          <p:cNvSpPr txBox="1">
            <a:spLocks noGrp="1"/>
          </p:cNvSpPr>
          <p:nvPr>
            <p:ph type="title"/>
          </p:nvPr>
        </p:nvSpPr>
        <p:spPr>
          <a:xfrm>
            <a:off x="5013433" y="628650"/>
            <a:ext cx="3566159" cy="571500"/>
          </a:xfrm>
          <a:prstGeom prst="rect">
            <a:avLst/>
          </a:prstGeom>
          <a:noFill/>
          <a:ln>
            <a:noFill/>
          </a:ln>
        </p:spPr>
        <p:txBody>
          <a:bodyPr lIns="91425" tIns="0" rIns="91425" bIns="0" anchor="b" anchorCtr="0">
            <a:noAutofit/>
          </a:bodyPr>
          <a:lstStyle/>
          <a:p>
            <a:pPr marL="0" marR="0" lvl="0" indent="0" algn="l" rtl="0">
              <a:lnSpc>
                <a:spcPct val="127777"/>
              </a:lnSpc>
              <a:spcBef>
                <a:spcPts val="0"/>
              </a:spcBef>
              <a:buClr>
                <a:schemeClr val="dk1"/>
              </a:buClr>
              <a:buSzPct val="25000"/>
              <a:buFont typeface="Arial"/>
              <a:buNone/>
            </a:pPr>
            <a:r>
              <a:rPr lang="en" sz="3600" b="1" i="0" u="none" strike="noStrike" cap="none">
                <a:solidFill>
                  <a:schemeClr val="dk1"/>
                </a:solidFill>
                <a:latin typeface="Arial"/>
                <a:ea typeface="Arial"/>
                <a:cs typeface="Arial"/>
                <a:sym typeface="Arial"/>
              </a:rPr>
              <a:t>The Process</a:t>
            </a:r>
          </a:p>
        </p:txBody>
      </p:sp>
      <p:sp>
        <p:nvSpPr>
          <p:cNvPr id="651" name="Shape 651"/>
          <p:cNvSpPr txBox="1">
            <a:spLocks noGrp="1"/>
          </p:cNvSpPr>
          <p:nvPr>
            <p:ph type="body" idx="1"/>
          </p:nvPr>
        </p:nvSpPr>
        <p:spPr>
          <a:xfrm>
            <a:off x="5013325" y="1371600"/>
            <a:ext cx="3565525" cy="2514599"/>
          </a:xfrm>
          <a:prstGeom prst="rect">
            <a:avLst/>
          </a:prstGeom>
          <a:noFill/>
          <a:ln>
            <a:noFill/>
          </a:ln>
        </p:spPr>
        <p:txBody>
          <a:bodyPr lIns="91425" tIns="45700" rIns="91425" bIns="45700" anchor="t" anchorCtr="0">
            <a:noAutofit/>
          </a:bodyPr>
          <a:lstStyle/>
          <a:p>
            <a:pPr marL="800100" marR="0" lvl="1" indent="-342900" algn="l" rtl="0">
              <a:lnSpc>
                <a:spcPct val="80000"/>
              </a:lnSpc>
              <a:spcBef>
                <a:spcPts val="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Identify a problem</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Develop a Question</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Design a study</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Collect data</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Analyze Data</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Make Claims</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Provide Evidence </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Create Products</a:t>
            </a:r>
          </a:p>
          <a:p>
            <a:pPr marL="800100" marR="0" lvl="1" indent="-342900" algn="l" rtl="0">
              <a:lnSpc>
                <a:spcPct val="80000"/>
              </a:lnSpc>
              <a:spcBef>
                <a:spcPts val="400"/>
              </a:spcBef>
              <a:spcAft>
                <a:spcPts val="0"/>
              </a:spcAft>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Disseminate Products</a:t>
            </a:r>
          </a:p>
          <a:p>
            <a:pPr marL="800100" marR="0" lvl="1" indent="-342900" algn="l" rtl="0">
              <a:lnSpc>
                <a:spcPct val="80000"/>
              </a:lnSpc>
              <a:spcBef>
                <a:spcPts val="400"/>
              </a:spcBef>
              <a:buClr>
                <a:schemeClr val="dk1"/>
              </a:buClr>
              <a:buSzPct val="100000"/>
              <a:buFont typeface="Calibri"/>
              <a:buAutoNum type="arabicPeriod"/>
            </a:pPr>
            <a:r>
              <a:rPr lang="en" sz="2000" b="0" i="0" u="none" strike="noStrike" cap="none">
                <a:solidFill>
                  <a:schemeClr val="dk1"/>
                </a:solidFill>
                <a:latin typeface="Calibri"/>
                <a:ea typeface="Calibri"/>
                <a:cs typeface="Calibri"/>
                <a:sym typeface="Calibri"/>
              </a:rPr>
              <a:t>Social Action</a:t>
            </a:r>
          </a:p>
        </p:txBody>
      </p:sp>
      <p:sp>
        <p:nvSpPr>
          <p:cNvPr id="652" name="Shape 65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First Wave- University of Wisconsin</a:t>
            </a:r>
            <a:br>
              <a:rPr lang="en" sz="4400" b="0" i="0" u="none" strike="noStrike" cap="none">
                <a:solidFill>
                  <a:schemeClr val="dk1"/>
                </a:solidFill>
                <a:latin typeface="Calibri"/>
                <a:ea typeface="Calibri"/>
                <a:cs typeface="Calibri"/>
                <a:sym typeface="Calibri"/>
              </a:rPr>
            </a:br>
            <a:r>
              <a:rPr lang="en" sz="2400" b="0" i="0" u="none" strike="noStrike" cap="none">
                <a:solidFill>
                  <a:schemeClr val="dk1"/>
                </a:solidFill>
                <a:latin typeface="Calibri"/>
                <a:ea typeface="Calibri"/>
                <a:cs typeface="Calibri"/>
                <a:sym typeface="Calibri"/>
              </a:rPr>
              <a:t>Rap Opera and Literary Production in College English</a:t>
            </a:r>
          </a:p>
        </p:txBody>
      </p:sp>
      <p:pic>
        <p:nvPicPr>
          <p:cNvPr id="658" name="Shape 658" descr="UW-First-Wave-HipHop08-2631x.jpg"/>
          <p:cNvPicPr preferRelativeResize="0">
            <a:picLocks noGrp="1"/>
          </p:cNvPicPr>
          <p:nvPr>
            <p:ph type="body" idx="1"/>
          </p:nvPr>
        </p:nvPicPr>
        <p:blipFill rotWithShape="1">
          <a:blip r:embed="rId3">
            <a:alphaModFix/>
          </a:blip>
          <a:srcRect t="8801" b="8801"/>
          <a:stretch/>
        </p:blipFill>
        <p:spPr>
          <a:xfrm>
            <a:off x="457200" y="1200150"/>
            <a:ext cx="8229600" cy="3394472"/>
          </a:xfrm>
          <a:prstGeom prst="rect">
            <a:avLst/>
          </a:prstGeom>
          <a:noFill/>
          <a:ln>
            <a:noFill/>
          </a:ln>
        </p:spPr>
      </p:pic>
      <p:sp>
        <p:nvSpPr>
          <p:cNvPr id="659" name="Shape 659"/>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60" name="Shape 66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35</a:t>
            </a:fld>
            <a:endParaRPr lang="en" sz="1200">
              <a:solidFill>
                <a:srgbClr val="888888"/>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Shape 665"/>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666" name="Shape 66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67" name="Shape 66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36</a:t>
            </a:fld>
            <a:endParaRPr lang="en" sz="1200">
              <a:solidFill>
                <a:srgbClr val="888888"/>
              </a:solidFill>
              <a:latin typeface="Arial"/>
              <a:ea typeface="Arial"/>
              <a:cs typeface="Arial"/>
              <a:sym typeface="Arial"/>
            </a:endParaRPr>
          </a:p>
        </p:txBody>
      </p:sp>
      <p:pic>
        <p:nvPicPr>
          <p:cNvPr id="668" name="Shape 668" descr="_DSC1720.jpg"/>
          <p:cNvPicPr preferRelativeResize="0">
            <a:picLocks noGrp="1"/>
          </p:cNvPicPr>
          <p:nvPr>
            <p:ph type="body" idx="1"/>
          </p:nvPr>
        </p:nvPicPr>
        <p:blipFill rotWithShape="1">
          <a:blip r:embed="rId3">
            <a:alphaModFix/>
          </a:blip>
          <a:srcRect t="8617" b="8617"/>
          <a:stretch/>
        </p:blipFill>
        <p:spPr>
          <a:xfrm>
            <a:off x="457200" y="400050"/>
            <a:ext cx="8229600" cy="3794522"/>
          </a:xfrm>
          <a:prstGeom prst="rect">
            <a:avLst/>
          </a:prstGeom>
          <a:noFill/>
          <a:ln w="57150" cap="flat" cmpd="sng">
            <a:solidFill>
              <a:schemeClr val="lt1"/>
            </a:solidFill>
            <a:prstDash val="solid"/>
            <a:round/>
            <a:headEnd type="none" w="med" len="med"/>
            <a:tailEnd type="none" w="med" len="me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Shape 67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Balthazar"/>
              <a:buNone/>
            </a:pPr>
            <a:r>
              <a:rPr lang="en" sz="4400" b="1" i="0" u="none" strike="noStrike" cap="none">
                <a:solidFill>
                  <a:srgbClr val="0000FF"/>
                </a:solidFill>
                <a:latin typeface="Balthazar"/>
                <a:ea typeface="Balthazar"/>
                <a:cs typeface="Balthazar"/>
                <a:sym typeface="Balthazar"/>
              </a:rPr>
              <a:t>Inequality of Education</a:t>
            </a:r>
          </a:p>
        </p:txBody>
      </p:sp>
      <p:sp>
        <p:nvSpPr>
          <p:cNvPr id="675" name="Shape 675"/>
          <p:cNvSpPr txBox="1">
            <a:spLocks noGrp="1"/>
          </p:cNvSpPr>
          <p:nvPr>
            <p:ph type="body" idx="1"/>
          </p:nvPr>
        </p:nvSpPr>
        <p:spPr>
          <a:xfrm>
            <a:off x="571500" y="1485900"/>
            <a:ext cx="8001000" cy="27432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accent2"/>
              </a:buClr>
              <a:buSzPct val="25000"/>
              <a:buFont typeface="Noto Sans Symbols"/>
              <a:buNone/>
            </a:pPr>
            <a:r>
              <a:rPr lang="en" sz="2400" b="1" i="0" u="none" strike="noStrike" cap="none">
                <a:solidFill>
                  <a:schemeClr val="accent2"/>
                </a:solidFill>
                <a:latin typeface="Balthazar"/>
                <a:ea typeface="Balthazar"/>
                <a:cs typeface="Balthazar"/>
                <a:sym typeface="Balthazar"/>
              </a:rPr>
              <a:t>Historically and currently, </a:t>
            </a:r>
          </a:p>
          <a:p>
            <a:pPr marL="342900" marR="0" lvl="0" indent="-342900" algn="ctr" rtl="0">
              <a:spcBef>
                <a:spcPts val="480"/>
              </a:spcBef>
              <a:spcAft>
                <a:spcPts val="0"/>
              </a:spcAft>
              <a:buClr>
                <a:schemeClr val="accent2"/>
              </a:buClr>
              <a:buSzPct val="25000"/>
              <a:buFont typeface="Noto Sans Symbols"/>
              <a:buNone/>
            </a:pPr>
            <a:r>
              <a:rPr lang="en" sz="2400" b="1" i="0" u="none" strike="noStrike" cap="none">
                <a:solidFill>
                  <a:schemeClr val="accent2"/>
                </a:solidFill>
                <a:latin typeface="Balthazar"/>
                <a:ea typeface="Balthazar"/>
                <a:cs typeface="Balthazar"/>
                <a:sym typeface="Balthazar"/>
              </a:rPr>
              <a:t>South Central Los Angeles schools have lacked the necessary resources needed to provide a quality</a:t>
            </a:r>
            <a:r>
              <a:rPr lang="en" sz="2000" b="1" i="0" u="none" strike="noStrike" cap="none">
                <a:solidFill>
                  <a:schemeClr val="accent2"/>
                </a:solidFill>
                <a:latin typeface="Balthazar"/>
                <a:ea typeface="Balthazar"/>
                <a:cs typeface="Balthazar"/>
                <a:sym typeface="Balthazar"/>
              </a:rPr>
              <a:t> </a:t>
            </a:r>
            <a:r>
              <a:rPr lang="en" sz="2400" b="1" i="0" u="none" strike="noStrike" cap="none">
                <a:solidFill>
                  <a:schemeClr val="accent2"/>
                </a:solidFill>
                <a:latin typeface="Balthazar"/>
                <a:ea typeface="Balthazar"/>
                <a:cs typeface="Balthazar"/>
                <a:sym typeface="Balthazar"/>
              </a:rPr>
              <a:t>and effective education</a:t>
            </a:r>
          </a:p>
          <a:p>
            <a:pPr marL="742950" marR="0" lvl="1" indent="-285750" algn="r" rtl="0">
              <a:spcBef>
                <a:spcPts val="320"/>
              </a:spcBef>
              <a:spcAft>
                <a:spcPts val="0"/>
              </a:spcAft>
              <a:buClr>
                <a:schemeClr val="dk1"/>
              </a:buClr>
              <a:buSzPct val="25000"/>
              <a:buFont typeface="Noto Sans Symbols"/>
              <a:buNone/>
            </a:pPr>
            <a:endParaRPr sz="1600" b="0" i="0" u="none" strike="noStrike" cap="none">
              <a:solidFill>
                <a:schemeClr val="dk1"/>
              </a:solidFill>
              <a:latin typeface="Calibri"/>
              <a:ea typeface="Calibri"/>
              <a:cs typeface="Calibri"/>
              <a:sym typeface="Calibri"/>
            </a:endParaRPr>
          </a:p>
          <a:p>
            <a:pPr marL="742950" marR="0" lvl="1" indent="-285750" algn="r" rtl="0">
              <a:spcBef>
                <a:spcPts val="320"/>
              </a:spcBef>
              <a:spcAft>
                <a:spcPts val="0"/>
              </a:spcAft>
              <a:buClr>
                <a:schemeClr val="dk1"/>
              </a:buClr>
              <a:buSzPct val="25000"/>
              <a:buFont typeface="Noto Sans Symbols"/>
              <a:buNone/>
            </a:pPr>
            <a:endParaRPr sz="1600" b="0" i="0" u="none" strike="noStrike" cap="none">
              <a:solidFill>
                <a:schemeClr val="dk1"/>
              </a:solidFill>
              <a:latin typeface="Calibri"/>
              <a:ea typeface="Calibri"/>
              <a:cs typeface="Calibri"/>
              <a:sym typeface="Calibri"/>
            </a:endParaRPr>
          </a:p>
          <a:p>
            <a:pPr marL="742950" marR="0" lvl="1" indent="-285750" algn="r" rtl="0">
              <a:spcBef>
                <a:spcPts val="320"/>
              </a:spcBef>
              <a:spcAft>
                <a:spcPts val="0"/>
              </a:spcAft>
              <a:buClr>
                <a:schemeClr val="dk1"/>
              </a:buClr>
              <a:buSzPct val="25000"/>
              <a:buFont typeface="Noto Sans Symbols"/>
              <a:buNone/>
            </a:pPr>
            <a:r>
              <a:rPr lang="en" sz="1600" b="0" i="0" u="none" strike="noStrike" cap="none">
                <a:solidFill>
                  <a:schemeClr val="dk1"/>
                </a:solidFill>
                <a:latin typeface="Calibri"/>
                <a:ea typeface="Calibri"/>
                <a:cs typeface="Calibri"/>
                <a:sym typeface="Calibri"/>
              </a:rPr>
              <a:t>“</a:t>
            </a:r>
            <a:r>
              <a:rPr lang="en" sz="1600" b="0" i="0" u="none" strike="noStrike" cap="none">
                <a:solidFill>
                  <a:schemeClr val="dk1"/>
                </a:solidFill>
                <a:latin typeface="Arial"/>
                <a:ea typeface="Arial"/>
                <a:cs typeface="Arial"/>
                <a:sym typeface="Arial"/>
              </a:rPr>
              <a:t>Despite greater need, 79% of large city districts studied by the Council of Greater City Schools are funded at a lower rate than are suburban schools; nationally, advantaged suburban schools spend as much as ten times that spent by urban poor schools”</a:t>
            </a:r>
          </a:p>
          <a:p>
            <a:pPr marL="742950" marR="0" lvl="1" indent="-285750" algn="r" rtl="0">
              <a:spcBef>
                <a:spcPts val="320"/>
              </a:spcBef>
              <a:buClr>
                <a:schemeClr val="dk1"/>
              </a:buClr>
              <a:buSzPct val="25000"/>
              <a:buFont typeface="Noto Sans Symbols"/>
              <a:buNone/>
            </a:pPr>
            <a:r>
              <a:rPr lang="en" sz="1600" b="0" i="0" u="none" strike="noStrike" cap="none">
                <a:solidFill>
                  <a:schemeClr val="dk1"/>
                </a:solidFill>
                <a:latin typeface="Arial"/>
                <a:ea typeface="Arial"/>
                <a:cs typeface="Arial"/>
                <a:sym typeface="Arial"/>
              </a:rPr>
              <a:t>(Anyon 1997)</a:t>
            </a:r>
          </a:p>
        </p:txBody>
      </p:sp>
      <p:sp>
        <p:nvSpPr>
          <p:cNvPr id="676" name="Shape 676"/>
          <p:cNvSpPr txBox="1">
            <a:spLocks noGrp="1"/>
          </p:cNvSpPr>
          <p:nvPr>
            <p:ph type="ftr" idx="11"/>
          </p:nvPr>
        </p:nvSpPr>
        <p:spPr>
          <a:xfrm>
            <a:off x="3124200" y="4743450"/>
            <a:ext cx="2438399" cy="29765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77" name="Shape 67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37</a:t>
            </a:fld>
            <a:endParaRPr lang="en" sz="1200">
              <a:solidFill>
                <a:srgbClr val="888888"/>
              </a:solidFill>
              <a:latin typeface="Arial"/>
              <a:ea typeface="Arial"/>
              <a:cs typeface="Arial"/>
              <a:sym typeface="Arial"/>
            </a:endParaRPr>
          </a:p>
        </p:txBody>
      </p:sp>
      <p:sp>
        <p:nvSpPr>
          <p:cNvPr id="678" name="Shape 678"/>
          <p:cNvSpPr/>
          <p:nvPr/>
        </p:nvSpPr>
        <p:spPr>
          <a:xfrm>
            <a:off x="6865938" y="5144691"/>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571500" y="514350"/>
            <a:ext cx="8001000" cy="68580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Calibri"/>
              <a:buNone/>
            </a:pPr>
            <a:r>
              <a:rPr lang="en" sz="3959" b="0" i="0" u="none" strike="noStrike" cap="none">
                <a:solidFill>
                  <a:srgbClr val="0000FF"/>
                </a:solidFill>
                <a:latin typeface="Calibri"/>
                <a:ea typeface="Calibri"/>
                <a:cs typeface="Calibri"/>
                <a:sym typeface="Calibri"/>
              </a:rPr>
              <a:t>Graduation Rates &amp; </a:t>
            </a:r>
            <a:br>
              <a:rPr lang="en" sz="3959" b="0" i="0" u="none" strike="noStrike" cap="none">
                <a:solidFill>
                  <a:srgbClr val="0000FF"/>
                </a:solidFill>
                <a:latin typeface="Calibri"/>
                <a:ea typeface="Calibri"/>
                <a:cs typeface="Calibri"/>
                <a:sym typeface="Calibri"/>
              </a:rPr>
            </a:br>
            <a:r>
              <a:rPr lang="en" sz="3959" b="0" i="0" u="none" strike="noStrike" cap="none">
                <a:solidFill>
                  <a:srgbClr val="0000FF"/>
                </a:solidFill>
                <a:latin typeface="Calibri"/>
                <a:ea typeface="Calibri"/>
                <a:cs typeface="Calibri"/>
                <a:sym typeface="Calibri"/>
              </a:rPr>
              <a:t>A-G Requirements</a:t>
            </a:r>
          </a:p>
        </p:txBody>
      </p:sp>
      <p:pic>
        <p:nvPicPr>
          <p:cNvPr id="685" name="Shape 685"/>
          <p:cNvPicPr preferRelativeResize="0"/>
          <p:nvPr/>
        </p:nvPicPr>
        <p:blipFill rotWithShape="1">
          <a:blip r:embed="rId3">
            <a:alphaModFix/>
          </a:blip>
          <a:srcRect/>
          <a:stretch/>
        </p:blipFill>
        <p:spPr>
          <a:xfrm>
            <a:off x="3113049" y="1485900"/>
            <a:ext cx="6030951" cy="2514599"/>
          </a:xfrm>
          <a:prstGeom prst="rect">
            <a:avLst/>
          </a:prstGeom>
          <a:noFill/>
          <a:ln>
            <a:noFill/>
          </a:ln>
        </p:spPr>
      </p:pic>
      <p:sp>
        <p:nvSpPr>
          <p:cNvPr id="686" name="Shape 68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687" name="Shape 687"/>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38</a:t>
            </a:fld>
            <a:endParaRPr lang="en" sz="1200">
              <a:solidFill>
                <a:srgbClr val="888888"/>
              </a:solidFill>
              <a:latin typeface="Arial"/>
              <a:ea typeface="Arial"/>
              <a:cs typeface="Arial"/>
              <a:sym typeface="Arial"/>
            </a:endParaRPr>
          </a:p>
        </p:txBody>
      </p:sp>
      <p:sp>
        <p:nvSpPr>
          <p:cNvPr id="688" name="Shape 688"/>
          <p:cNvSpPr/>
          <p:nvPr/>
        </p:nvSpPr>
        <p:spPr>
          <a:xfrm>
            <a:off x="404812" y="1409700"/>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89" name="Shape 689"/>
          <p:cNvSpPr txBox="1"/>
          <p:nvPr/>
        </p:nvSpPr>
        <p:spPr>
          <a:xfrm>
            <a:off x="1295400" y="4508897"/>
            <a:ext cx="7772400" cy="473206"/>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 sz="1400">
                <a:solidFill>
                  <a:schemeClr val="dk1"/>
                </a:solidFill>
                <a:latin typeface="Balthazar"/>
                <a:ea typeface="Balthazar"/>
                <a:cs typeface="Balthazar"/>
                <a:sym typeface="Balthazar"/>
              </a:rPr>
              <a:t>California Educational Opportunity Report  </a:t>
            </a:r>
          </a:p>
          <a:p>
            <a:pPr marL="0" marR="0" lvl="0" indent="0" algn="r" rtl="0">
              <a:spcBef>
                <a:spcPts val="700"/>
              </a:spcBef>
              <a:spcAft>
                <a:spcPts val="0"/>
              </a:spcAft>
              <a:buSzPct val="25000"/>
              <a:buNone/>
            </a:pPr>
            <a:r>
              <a:rPr lang="en" sz="1400">
                <a:solidFill>
                  <a:schemeClr val="dk1"/>
                </a:solidFill>
                <a:latin typeface="Balthazar"/>
                <a:ea typeface="Balthazar"/>
                <a:cs typeface="Balthazar"/>
                <a:sym typeface="Balthazar"/>
              </a:rPr>
              <a:t>UCLA/IDEA 2007</a:t>
            </a:r>
          </a:p>
        </p:txBody>
      </p:sp>
      <p:sp>
        <p:nvSpPr>
          <p:cNvPr id="690" name="Shape 690"/>
          <p:cNvSpPr/>
          <p:nvPr/>
        </p:nvSpPr>
        <p:spPr>
          <a:xfrm>
            <a:off x="152400" y="1657350"/>
            <a:ext cx="3606800" cy="218122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000" b="1">
                <a:solidFill>
                  <a:schemeClr val="accent2"/>
                </a:solidFill>
                <a:latin typeface="Balthazar"/>
                <a:ea typeface="Balthazar"/>
                <a:cs typeface="Balthazar"/>
                <a:sym typeface="Balthazar"/>
              </a:rPr>
              <a:t>Median household </a:t>
            </a:r>
          </a:p>
          <a:p>
            <a:pPr marL="0" marR="0" lvl="0" indent="0" algn="l" rtl="0">
              <a:spcBef>
                <a:spcPts val="0"/>
              </a:spcBef>
              <a:spcAft>
                <a:spcPts val="0"/>
              </a:spcAft>
              <a:buSzPct val="25000"/>
              <a:buNone/>
            </a:pPr>
            <a:r>
              <a:rPr lang="en" sz="2000" b="1">
                <a:solidFill>
                  <a:schemeClr val="accent2"/>
                </a:solidFill>
                <a:latin typeface="Balthazar"/>
                <a:ea typeface="Balthazar"/>
                <a:cs typeface="Balthazar"/>
                <a:sym typeface="Balthazar"/>
              </a:rPr>
              <a:t>income:</a:t>
            </a: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None/>
            </a:pPr>
            <a:endParaRPr sz="1600" b="1">
              <a:solidFill>
                <a:schemeClr val="dk1"/>
              </a:solidFill>
              <a:latin typeface="Balthazar"/>
              <a:ea typeface="Balthazar"/>
              <a:cs typeface="Balthazar"/>
              <a:sym typeface="Balthazar"/>
            </a:endParaRPr>
          </a:p>
          <a:p>
            <a:pPr marL="0" marR="0" lvl="0" indent="0" algn="l" rtl="0">
              <a:spcBef>
                <a:spcPts val="0"/>
              </a:spcBef>
              <a:spcAft>
                <a:spcPts val="0"/>
              </a:spcAft>
              <a:buSzPct val="25000"/>
              <a:buNone/>
            </a:pPr>
            <a:r>
              <a:rPr lang="en" sz="1900" b="1">
                <a:solidFill>
                  <a:srgbClr val="0000FF"/>
                </a:solidFill>
                <a:latin typeface="Balthazar"/>
                <a:ea typeface="Balthazar"/>
                <a:cs typeface="Balthazar"/>
                <a:sym typeface="Balthazar"/>
              </a:rPr>
              <a:t>Palo  Alto – </a:t>
            </a:r>
          </a:p>
          <a:p>
            <a:pPr marL="0" marR="0" lvl="0" indent="0" algn="l" rtl="0">
              <a:spcBef>
                <a:spcPts val="0"/>
              </a:spcBef>
              <a:spcAft>
                <a:spcPts val="0"/>
              </a:spcAft>
              <a:buSzPct val="25000"/>
              <a:buNone/>
            </a:pPr>
            <a:r>
              <a:rPr lang="en" sz="1900" b="1">
                <a:solidFill>
                  <a:srgbClr val="8AB900"/>
                </a:solidFill>
                <a:latin typeface="Balthazar"/>
                <a:ea typeface="Balthazar"/>
                <a:cs typeface="Balthazar"/>
                <a:sym typeface="Balthazar"/>
              </a:rPr>
              <a:t>$90,377</a:t>
            </a:r>
          </a:p>
          <a:p>
            <a:pPr marL="0" marR="0" lvl="0" indent="0" algn="l" rtl="0">
              <a:spcBef>
                <a:spcPts val="0"/>
              </a:spcBef>
              <a:spcAft>
                <a:spcPts val="0"/>
              </a:spcAft>
              <a:buNone/>
            </a:pPr>
            <a:endParaRPr sz="1900" b="1">
              <a:solidFill>
                <a:schemeClr val="dk1"/>
              </a:solidFill>
              <a:latin typeface="Balthazar"/>
              <a:ea typeface="Balthazar"/>
              <a:cs typeface="Balthazar"/>
              <a:sym typeface="Balthazar"/>
            </a:endParaRPr>
          </a:p>
          <a:p>
            <a:pPr marL="0" marR="0" lvl="0" indent="0" algn="l" rtl="0">
              <a:spcBef>
                <a:spcPts val="0"/>
              </a:spcBef>
              <a:spcAft>
                <a:spcPts val="0"/>
              </a:spcAft>
              <a:buSzPct val="25000"/>
              <a:buNone/>
            </a:pPr>
            <a:r>
              <a:rPr lang="en" sz="1900" b="1">
                <a:solidFill>
                  <a:srgbClr val="FF00FF"/>
                </a:solidFill>
                <a:latin typeface="Balthazar"/>
                <a:ea typeface="Balthazar"/>
                <a:cs typeface="Balthazar"/>
                <a:sym typeface="Balthazar"/>
              </a:rPr>
              <a:t>South Central L.A. –</a:t>
            </a:r>
          </a:p>
          <a:p>
            <a:pPr marL="0" marR="0" lvl="0" indent="0" algn="l" rtl="0">
              <a:spcBef>
                <a:spcPts val="0"/>
              </a:spcBef>
              <a:spcAft>
                <a:spcPts val="0"/>
              </a:spcAft>
              <a:buSzPct val="25000"/>
              <a:buNone/>
            </a:pPr>
            <a:r>
              <a:rPr lang="en" sz="1900" b="1">
                <a:solidFill>
                  <a:srgbClr val="8AB900"/>
                </a:solidFill>
                <a:latin typeface="Balthazar"/>
                <a:ea typeface="Balthazar"/>
                <a:cs typeface="Balthazar"/>
                <a:sym typeface="Balthazar"/>
              </a:rPr>
              <a:t>$34,069</a:t>
            </a:r>
          </a:p>
        </p:txBody>
      </p:sp>
      <p:sp>
        <p:nvSpPr>
          <p:cNvPr id="691" name="Shape 691"/>
          <p:cNvSpPr/>
          <p:nvPr/>
        </p:nvSpPr>
        <p:spPr>
          <a:xfrm>
            <a:off x="2393950" y="3927872"/>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692" name="Shape 692"/>
          <p:cNvSpPr txBox="1"/>
          <p:nvPr/>
        </p:nvSpPr>
        <p:spPr>
          <a:xfrm>
            <a:off x="4114800" y="1906191"/>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93%</a:t>
            </a:r>
          </a:p>
        </p:txBody>
      </p:sp>
      <p:sp>
        <p:nvSpPr>
          <p:cNvPr id="693" name="Shape 693"/>
          <p:cNvSpPr txBox="1"/>
          <p:nvPr/>
        </p:nvSpPr>
        <p:spPr>
          <a:xfrm>
            <a:off x="4495800" y="2800350"/>
            <a:ext cx="1066799" cy="41552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39%</a:t>
            </a:r>
          </a:p>
        </p:txBody>
      </p:sp>
      <p:sp>
        <p:nvSpPr>
          <p:cNvPr id="694" name="Shape 694"/>
          <p:cNvSpPr txBox="1"/>
          <p:nvPr/>
        </p:nvSpPr>
        <p:spPr>
          <a:xfrm>
            <a:off x="5638800" y="2400300"/>
            <a:ext cx="838199" cy="32265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2200" b="1">
                <a:solidFill>
                  <a:srgbClr val="00FF00"/>
                </a:solidFill>
                <a:latin typeface="Arial"/>
                <a:ea typeface="Arial"/>
                <a:cs typeface="Arial"/>
                <a:sym typeface="Arial"/>
              </a:rPr>
              <a:t>65%</a:t>
            </a:r>
          </a:p>
        </p:txBody>
      </p:sp>
      <p:sp>
        <p:nvSpPr>
          <p:cNvPr id="695" name="Shape 695"/>
          <p:cNvSpPr txBox="1"/>
          <p:nvPr/>
        </p:nvSpPr>
        <p:spPr>
          <a:xfrm>
            <a:off x="6019800" y="3127772"/>
            <a:ext cx="1066799" cy="41552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 sz="3000" b="1">
                <a:solidFill>
                  <a:srgbClr val="FF0000"/>
                </a:solidFill>
                <a:latin typeface="Arial"/>
                <a:ea typeface="Arial"/>
                <a:cs typeface="Arial"/>
                <a:sym typeface="Arial"/>
              </a:rPr>
              <a:t>20%</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701" name="Shape 701"/>
          <p:cNvSpPr txBox="1"/>
          <p:nvPr/>
        </p:nvSpPr>
        <p:spPr>
          <a:xfrm>
            <a:off x="4648200" y="3486150"/>
            <a:ext cx="4003675" cy="70961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800" b="1">
                <a:solidFill>
                  <a:schemeClr val="dk1"/>
                </a:solidFill>
                <a:latin typeface="Arial"/>
                <a:ea typeface="Arial"/>
                <a:cs typeface="Arial"/>
                <a:sym typeface="Arial"/>
              </a:rPr>
              <a:t>Radical Truth-Telling</a:t>
            </a:r>
          </a:p>
          <a:p>
            <a:pPr marL="0" marR="0" lvl="0" indent="0" algn="l" rtl="0">
              <a:spcBef>
                <a:spcPts val="0"/>
              </a:spcBef>
              <a:spcAft>
                <a:spcPts val="0"/>
              </a:spcAft>
              <a:buClr>
                <a:schemeClr val="dk1"/>
              </a:buClr>
              <a:buFont typeface="Arial"/>
              <a:buNone/>
            </a:pPr>
            <a:endParaRPr sz="2800" b="1">
              <a:solidFill>
                <a:schemeClr val="dk1"/>
              </a:solidFill>
              <a:latin typeface="Arial"/>
              <a:ea typeface="Arial"/>
              <a:cs typeface="Arial"/>
              <a:sym typeface="Arial"/>
            </a:endParaRPr>
          </a:p>
        </p:txBody>
      </p:sp>
      <p:sp>
        <p:nvSpPr>
          <p:cNvPr id="702" name="Shape 702"/>
          <p:cNvSpPr txBox="1">
            <a:spLocks noGrp="1"/>
          </p:cNvSpPr>
          <p:nvPr>
            <p:ph type="title"/>
          </p:nvPr>
        </p:nvSpPr>
        <p:spPr>
          <a:xfrm>
            <a:off x="3200400" y="285750"/>
            <a:ext cx="2438399" cy="9143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Demands</a:t>
            </a:r>
          </a:p>
        </p:txBody>
      </p:sp>
      <p:sp>
        <p:nvSpPr>
          <p:cNvPr id="703" name="Shape 703" descr="IMG_0539"/>
          <p:cNvSpPr/>
          <p:nvPr/>
        </p:nvSpPr>
        <p:spPr>
          <a:xfrm>
            <a:off x="5943600" y="628650"/>
            <a:ext cx="2593975" cy="268604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4" name="Shape 704"/>
          <p:cNvSpPr/>
          <p:nvPr/>
        </p:nvSpPr>
        <p:spPr>
          <a:xfrm>
            <a:off x="762000" y="1943100"/>
            <a:ext cx="2759075" cy="2514599"/>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5" name="Shape 705"/>
          <p:cNvSpPr/>
          <p:nvPr/>
        </p:nvSpPr>
        <p:spPr>
          <a:xfrm>
            <a:off x="746125" y="1371600"/>
            <a:ext cx="4206874" cy="38933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800" b="1">
                <a:solidFill>
                  <a:schemeClr val="dk1"/>
                </a:solidFill>
                <a:latin typeface="Arial"/>
                <a:ea typeface="Arial"/>
                <a:cs typeface="Arial"/>
                <a:sym typeface="Arial"/>
              </a:rPr>
              <a:t>Step Into Our Shoes</a:t>
            </a:r>
          </a:p>
        </p:txBody>
      </p:sp>
      <p:sp>
        <p:nvSpPr>
          <p:cNvPr id="706" name="Shape 706"/>
          <p:cNvSpPr/>
          <p:nvPr/>
        </p:nvSpPr>
        <p:spPr>
          <a:xfrm>
            <a:off x="3800475" y="3164681"/>
            <a:ext cx="184149" cy="342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707" name="Shape 707"/>
          <p:cNvPicPr preferRelativeResize="0"/>
          <p:nvPr/>
        </p:nvPicPr>
        <p:blipFill rotWithShape="1">
          <a:blip r:embed="rId3">
            <a:alphaModFix/>
          </a:blip>
          <a:srcRect/>
          <a:stretch/>
        </p:blipFill>
        <p:spPr>
          <a:xfrm>
            <a:off x="762000" y="1943100"/>
            <a:ext cx="2759075" cy="2514599"/>
          </a:xfrm>
          <a:prstGeom prst="rect">
            <a:avLst/>
          </a:prstGeom>
          <a:noFill/>
          <a:ln>
            <a:noFill/>
          </a:ln>
        </p:spPr>
      </p:pic>
      <p:pic>
        <p:nvPicPr>
          <p:cNvPr id="708" name="Shape 708" descr="IMG_0539"/>
          <p:cNvPicPr preferRelativeResize="0"/>
          <p:nvPr/>
        </p:nvPicPr>
        <p:blipFill rotWithShape="1">
          <a:blip r:embed="rId4">
            <a:alphaModFix/>
          </a:blip>
          <a:srcRect l="12613" t="14864" r="11712" b="6756"/>
          <a:stretch/>
        </p:blipFill>
        <p:spPr>
          <a:xfrm>
            <a:off x="5791200" y="628650"/>
            <a:ext cx="2593975" cy="26860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228600" y="1608206"/>
            <a:ext cx="4206600" cy="2204325"/>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Raleway"/>
              <a:buNone/>
            </a:pPr>
            <a:r>
              <a:rPr lang="en">
                <a:solidFill>
                  <a:schemeClr val="accent2"/>
                </a:solidFill>
                <a:latin typeface="Lato"/>
                <a:ea typeface="Lato"/>
                <a:cs typeface="Lato"/>
                <a:sym typeface="Lato"/>
              </a:rPr>
              <a:t>“Once you learn to read you are forever free”</a:t>
            </a:r>
          </a:p>
          <a:p>
            <a:pPr marL="0" marR="0" lvl="0" indent="0" algn="l" rtl="0">
              <a:lnSpc>
                <a:spcPct val="100000"/>
              </a:lnSpc>
              <a:spcBef>
                <a:spcPts val="0"/>
              </a:spcBef>
              <a:spcAft>
                <a:spcPts val="0"/>
              </a:spcAft>
              <a:buClr>
                <a:schemeClr val="dk1"/>
              </a:buClr>
              <a:buSzPct val="25000"/>
              <a:buFont typeface="Raleway"/>
              <a:buNone/>
            </a:pPr>
            <a:r>
              <a:rPr lang="en">
                <a:solidFill>
                  <a:schemeClr val="accent2"/>
                </a:solidFill>
                <a:latin typeface="Lato"/>
                <a:ea typeface="Lato"/>
                <a:cs typeface="Lato"/>
                <a:sym typeface="Lato"/>
              </a:rPr>
              <a:t>Frederick Douglass</a:t>
            </a:r>
          </a:p>
          <a:p>
            <a:pPr marL="0" marR="0" lvl="0" indent="0" algn="l" rtl="0">
              <a:lnSpc>
                <a:spcPct val="100000"/>
              </a:lnSpc>
              <a:spcBef>
                <a:spcPts val="0"/>
              </a:spcBef>
              <a:spcAft>
                <a:spcPts val="0"/>
              </a:spcAft>
              <a:buClr>
                <a:schemeClr val="dk1"/>
              </a:buClr>
              <a:buSzPct val="25000"/>
              <a:buFont typeface="Raleway"/>
              <a:buNone/>
            </a:pPr>
            <a:r>
              <a:rPr lang="en">
                <a:solidFill>
                  <a:schemeClr val="accent2"/>
                </a:solidFill>
                <a:latin typeface="Lato"/>
                <a:ea typeface="Lato"/>
                <a:cs typeface="Lato"/>
                <a:sym typeface="Lato"/>
              </a:rPr>
              <a:t>#PowerofLiteracy</a:t>
            </a:r>
          </a:p>
        </p:txBody>
      </p:sp>
      <p:sp>
        <p:nvSpPr>
          <p:cNvPr id="400" name="Shape 400"/>
          <p:cNvSpPr txBox="1">
            <a:spLocks noGrp="1"/>
          </p:cNvSpPr>
          <p:nvPr>
            <p:ph type="body" idx="2"/>
          </p:nvPr>
        </p:nvSpPr>
        <p:spPr>
          <a:xfrm>
            <a:off x="4579075" y="552750"/>
            <a:ext cx="4384500" cy="3695175"/>
          </a:xfrm>
          <a:prstGeom prst="rect">
            <a:avLst/>
          </a:prstGeom>
          <a:noFill/>
          <a:ln>
            <a:noFill/>
          </a:ln>
        </p:spPr>
        <p:txBody>
          <a:bodyPr lIns="91425" tIns="91425" rIns="91425" bIns="91425" anchor="ctr" anchorCtr="0">
            <a:noAutofit/>
          </a:bodyPr>
          <a:lstStyle/>
          <a:p>
            <a:pPr marL="0" marR="0" lvl="0" indent="0" algn="r" rtl="0">
              <a:lnSpc>
                <a:spcPct val="115000"/>
              </a:lnSpc>
              <a:spcBef>
                <a:spcPts val="0"/>
              </a:spcBef>
              <a:spcAft>
                <a:spcPts val="0"/>
              </a:spcAft>
              <a:buClr>
                <a:schemeClr val="dk2"/>
              </a:buClr>
              <a:buSzPct val="25000"/>
              <a:buFont typeface="Arial"/>
              <a:buNone/>
            </a:pPr>
            <a:r>
              <a:rPr lang="en" sz="4400" b="0" i="0" u="none" strike="noStrike" cap="none">
                <a:solidFill>
                  <a:schemeClr val="lt1"/>
                </a:solidFill>
                <a:latin typeface="Lato"/>
                <a:ea typeface="Lato"/>
                <a:cs typeface="Lato"/>
                <a:sym typeface="Lato"/>
              </a:rPr>
              <a:t>“For these are all our children.”</a:t>
            </a:r>
            <a:br>
              <a:rPr lang="en" sz="4400" b="0" i="0" u="none" strike="noStrike" cap="none">
                <a:solidFill>
                  <a:schemeClr val="lt1"/>
                </a:solidFill>
                <a:latin typeface="Lato"/>
                <a:ea typeface="Lato"/>
                <a:cs typeface="Lato"/>
                <a:sym typeface="Lato"/>
              </a:rPr>
            </a:br>
            <a:r>
              <a:rPr lang="en" sz="3000" b="0" i="0" u="none" strike="noStrike" cap="none">
                <a:solidFill>
                  <a:schemeClr val="lt1"/>
                </a:solidFill>
                <a:latin typeface="Lato"/>
                <a:ea typeface="Lato"/>
                <a:cs typeface="Lato"/>
                <a:sym typeface="Lato"/>
              </a:rPr>
              <a:t>James Baldwin</a:t>
            </a:r>
          </a:p>
        </p:txBody>
      </p:sp>
      <p:sp>
        <p:nvSpPr>
          <p:cNvPr id="401" name="Shape 401"/>
          <p:cNvSpPr txBox="1"/>
          <p:nvPr/>
        </p:nvSpPr>
        <p:spPr>
          <a:xfrm>
            <a:off x="6268492" y="4994605"/>
            <a:ext cx="2881800" cy="142199"/>
          </a:xfrm>
          <a:prstGeom prst="rect">
            <a:avLst/>
          </a:prstGeom>
          <a:noFill/>
          <a:ln>
            <a:noFill/>
          </a:ln>
        </p:spPr>
        <p:txBody>
          <a:bodyPr lIns="101425" tIns="101425" rIns="101425" bIns="101425"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 sz="600" b="0" i="0" u="none" strike="noStrike" cap="none">
                <a:solidFill>
                  <a:srgbClr val="595959"/>
                </a:solidFill>
                <a:latin typeface="Arial"/>
                <a:ea typeface="Arial"/>
                <a:cs typeface="Arial"/>
                <a:sym typeface="Arial"/>
              </a:rPr>
              <a:t>© Pam Allyn 2015</a:t>
            </a: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Shape 713"/>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714" name="Shape 71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Action Plan for Families</a:t>
            </a:r>
          </a:p>
        </p:txBody>
      </p:sp>
      <p:sp>
        <p:nvSpPr>
          <p:cNvPr id="715" name="Shape 715"/>
          <p:cNvSpPr txBox="1"/>
          <p:nvPr/>
        </p:nvSpPr>
        <p:spPr>
          <a:xfrm>
            <a:off x="685800" y="1257300"/>
            <a:ext cx="3733800" cy="171211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Students:</a:t>
            </a:r>
            <a:r>
              <a:rPr lang="en" sz="2400">
                <a:solidFill>
                  <a:schemeClr val="dk1"/>
                </a:solidFill>
                <a:latin typeface="Arial"/>
                <a:ea typeface="Arial"/>
                <a:cs typeface="Arial"/>
                <a:sym typeface="Arial"/>
              </a:rPr>
              <a:t> Learn about your school-site council (become a student representative and share the information you learn with others)</a:t>
            </a:r>
          </a:p>
        </p:txBody>
      </p:sp>
      <p:sp>
        <p:nvSpPr>
          <p:cNvPr id="716" name="Shape 716"/>
          <p:cNvSpPr txBox="1"/>
          <p:nvPr/>
        </p:nvSpPr>
        <p:spPr>
          <a:xfrm>
            <a:off x="4648200" y="2743200"/>
            <a:ext cx="4114800" cy="173124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Parents:</a:t>
            </a:r>
            <a:r>
              <a:rPr lang="en" sz="2400">
                <a:solidFill>
                  <a:schemeClr val="dk1"/>
                </a:solidFill>
                <a:latin typeface="Arial"/>
                <a:ea typeface="Arial"/>
                <a:cs typeface="Arial"/>
                <a:sym typeface="Arial"/>
              </a:rPr>
              <a:t> Educate yourself about the platforms of politicians running for office in 2010 (VOTE or encourage others to exercise their right to vote)</a:t>
            </a:r>
          </a:p>
        </p:txBody>
      </p:sp>
      <p:pic>
        <p:nvPicPr>
          <p:cNvPr id="717" name="Shape 717" descr="IMG_0355"/>
          <p:cNvPicPr preferRelativeResize="0"/>
          <p:nvPr/>
        </p:nvPicPr>
        <p:blipFill rotWithShape="1">
          <a:blip r:embed="rId3">
            <a:alphaModFix/>
          </a:blip>
          <a:srcRect/>
          <a:stretch/>
        </p:blipFill>
        <p:spPr>
          <a:xfrm>
            <a:off x="5105400" y="1085850"/>
            <a:ext cx="2895600" cy="1628775"/>
          </a:xfrm>
          <a:prstGeom prst="rect">
            <a:avLst/>
          </a:prstGeom>
          <a:noFill/>
          <a:ln>
            <a:noFill/>
          </a:ln>
        </p:spPr>
      </p:pic>
      <p:pic>
        <p:nvPicPr>
          <p:cNvPr id="718" name="Shape 718" descr="IMG_0352"/>
          <p:cNvPicPr preferRelativeResize="0"/>
          <p:nvPr/>
        </p:nvPicPr>
        <p:blipFill rotWithShape="1">
          <a:blip r:embed="rId4">
            <a:alphaModFix/>
          </a:blip>
          <a:srcRect/>
          <a:stretch/>
        </p:blipFill>
        <p:spPr>
          <a:xfrm>
            <a:off x="990600" y="3086100"/>
            <a:ext cx="3048000" cy="1714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dt" idx="10"/>
          </p:nvPr>
        </p:nvSpPr>
        <p:spPr>
          <a:xfrm>
            <a:off x="457200" y="4767262"/>
            <a:ext cx="2133599" cy="27384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endParaRPr sz="1200">
              <a:solidFill>
                <a:srgbClr val="888888"/>
              </a:solidFill>
              <a:latin typeface="Arial"/>
              <a:ea typeface="Arial"/>
              <a:cs typeface="Arial"/>
              <a:sym typeface="Arial"/>
            </a:endParaRPr>
          </a:p>
        </p:txBody>
      </p:sp>
      <p:sp>
        <p:nvSpPr>
          <p:cNvPr id="724" name="Shape 72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Action Plan for Community Leaders</a:t>
            </a:r>
          </a:p>
        </p:txBody>
      </p:sp>
      <p:sp>
        <p:nvSpPr>
          <p:cNvPr id="725" name="Shape 725"/>
          <p:cNvSpPr txBox="1"/>
          <p:nvPr/>
        </p:nvSpPr>
        <p:spPr>
          <a:xfrm>
            <a:off x="762000" y="3086100"/>
            <a:ext cx="3733800" cy="143827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Teachers:</a:t>
            </a:r>
            <a:r>
              <a:rPr lang="en" sz="2400">
                <a:solidFill>
                  <a:schemeClr val="dk1"/>
                </a:solidFill>
                <a:latin typeface="Arial"/>
                <a:ea typeface="Arial"/>
                <a:cs typeface="Arial"/>
                <a:sym typeface="Arial"/>
              </a:rPr>
              <a:t> Create lessons that connect your subject to the economic crisis (organize student focus groups)</a:t>
            </a:r>
          </a:p>
        </p:txBody>
      </p:sp>
      <p:sp>
        <p:nvSpPr>
          <p:cNvPr id="726" name="Shape 726"/>
          <p:cNvSpPr txBox="1"/>
          <p:nvPr/>
        </p:nvSpPr>
        <p:spPr>
          <a:xfrm>
            <a:off x="4724400" y="1200150"/>
            <a:ext cx="3886200" cy="19859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Noto Sans Symbols"/>
              <a:buChar char="➢"/>
            </a:pPr>
            <a:r>
              <a:rPr lang="en" sz="2400" b="1">
                <a:solidFill>
                  <a:schemeClr val="dk1"/>
                </a:solidFill>
                <a:latin typeface="Arial"/>
                <a:ea typeface="Arial"/>
                <a:cs typeface="Arial"/>
                <a:sym typeface="Arial"/>
              </a:rPr>
              <a:t>Policy-makers</a:t>
            </a:r>
            <a:r>
              <a:rPr lang="en" sz="2400">
                <a:solidFill>
                  <a:schemeClr val="dk1"/>
                </a:solidFill>
                <a:latin typeface="Arial"/>
                <a:ea typeface="Arial"/>
                <a:cs typeface="Arial"/>
                <a:sym typeface="Arial"/>
              </a:rPr>
              <a:t>: Streamline communication between school district and city officials to develop a comprehensive plan to help homeless youth and families.</a:t>
            </a:r>
          </a:p>
        </p:txBody>
      </p:sp>
      <p:pic>
        <p:nvPicPr>
          <p:cNvPr id="727" name="Shape 727" descr="IMG_0340"/>
          <p:cNvPicPr preferRelativeResize="0"/>
          <p:nvPr/>
        </p:nvPicPr>
        <p:blipFill rotWithShape="1">
          <a:blip r:embed="rId3">
            <a:alphaModFix/>
          </a:blip>
          <a:srcRect/>
          <a:stretch/>
        </p:blipFill>
        <p:spPr>
          <a:xfrm>
            <a:off x="4876800" y="3257550"/>
            <a:ext cx="3048000" cy="1714500"/>
          </a:xfrm>
          <a:prstGeom prst="rect">
            <a:avLst/>
          </a:prstGeom>
          <a:noFill/>
          <a:ln>
            <a:noFill/>
          </a:ln>
        </p:spPr>
      </p:pic>
      <p:pic>
        <p:nvPicPr>
          <p:cNvPr id="728" name="Shape 728" descr="IMG_0814"/>
          <p:cNvPicPr preferRelativeResize="0"/>
          <p:nvPr/>
        </p:nvPicPr>
        <p:blipFill rotWithShape="1">
          <a:blip r:embed="rId4">
            <a:alphaModFix/>
          </a:blip>
          <a:srcRect/>
          <a:stretch/>
        </p:blipFill>
        <p:spPr>
          <a:xfrm>
            <a:off x="1143000" y="1200150"/>
            <a:ext cx="3105150" cy="174664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0" y="354806"/>
            <a:ext cx="9144000" cy="67389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Arial"/>
              <a:buNone/>
            </a:pPr>
            <a:r>
              <a:rPr lang="en" sz="3959" b="1" i="0" u="none" strike="noStrike" cap="none">
                <a:solidFill>
                  <a:srgbClr val="FF0000"/>
                </a:solidFill>
                <a:latin typeface="Arial"/>
                <a:ea typeface="Arial"/>
                <a:cs typeface="Arial"/>
                <a:sym typeface="Arial"/>
              </a:rPr>
              <a:t>Beautiful Noise</a:t>
            </a:r>
            <a:br>
              <a:rPr lang="en" sz="3959" b="1" i="0" u="none" strike="noStrike" cap="none">
                <a:solidFill>
                  <a:srgbClr val="FF0000"/>
                </a:solidFill>
                <a:latin typeface="Arial"/>
                <a:ea typeface="Arial"/>
                <a:cs typeface="Arial"/>
                <a:sym typeface="Arial"/>
              </a:rPr>
            </a:br>
            <a:r>
              <a:rPr lang="en" sz="3600" b="1" i="0" u="none" strike="noStrike" cap="none">
                <a:solidFill>
                  <a:srgbClr val="FF0000"/>
                </a:solidFill>
                <a:latin typeface="Arial"/>
                <a:ea typeface="Arial"/>
                <a:cs typeface="Arial"/>
                <a:sym typeface="Arial"/>
              </a:rPr>
              <a:t> </a:t>
            </a:r>
            <a:r>
              <a:rPr lang="en" sz="2430" b="1" i="0" u="none" strike="noStrike" cap="none">
                <a:solidFill>
                  <a:srgbClr val="FF0000"/>
                </a:solidFill>
                <a:latin typeface="Arial"/>
                <a:ea typeface="Arial"/>
                <a:cs typeface="Arial"/>
                <a:sym typeface="Arial"/>
              </a:rPr>
              <a:t>Improving Classroom Talk in the Polyvocal Classroom</a:t>
            </a:r>
            <a:r>
              <a:rPr lang="en" sz="3600" b="1" i="0" u="none" strike="noStrike" cap="none">
                <a:solidFill>
                  <a:srgbClr val="FF0000"/>
                </a:solidFill>
                <a:latin typeface="Arial"/>
                <a:ea typeface="Arial"/>
                <a:cs typeface="Arial"/>
                <a:sym typeface="Arial"/>
              </a:rPr>
              <a:t>	</a:t>
            </a:r>
          </a:p>
        </p:txBody>
      </p:sp>
      <p:sp>
        <p:nvSpPr>
          <p:cNvPr id="735" name="Shape 735"/>
          <p:cNvSpPr txBox="1">
            <a:spLocks noGrp="1"/>
          </p:cNvSpPr>
          <p:nvPr>
            <p:ph type="body" idx="1"/>
          </p:nvPr>
        </p:nvSpPr>
        <p:spPr>
          <a:xfrm>
            <a:off x="685800" y="1371600"/>
            <a:ext cx="4419599" cy="3429000"/>
          </a:xfrm>
          <a:prstGeom prst="rect">
            <a:avLst/>
          </a:prstGeom>
          <a:noFill/>
          <a:ln>
            <a:noFill/>
          </a:ln>
        </p:spPr>
        <p:txBody>
          <a:bodyPr lIns="91425" tIns="45700" rIns="91425" bIns="45700" anchor="t" anchorCtr="0">
            <a:noAutofit/>
          </a:bodyPr>
          <a:lstStyle/>
          <a:p>
            <a:pPr marL="342900" marR="0" lvl="0" indent="-317500" algn="l" rtl="0">
              <a:lnSpc>
                <a:spcPct val="90000"/>
              </a:lnSpc>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Socratic Discussion Talk</a:t>
            </a:r>
          </a:p>
          <a:p>
            <a:pPr marL="342900" marR="0" lvl="0" indent="-317500" algn="l" rtl="0">
              <a:lnSpc>
                <a:spcPct val="90000"/>
              </a:lnSpc>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Small Group Discussion Talk</a:t>
            </a:r>
          </a:p>
          <a:p>
            <a:pPr marL="342900" marR="0" lvl="0" indent="-317500" algn="l" rtl="0">
              <a:lnSpc>
                <a:spcPct val="90000"/>
              </a:lnSpc>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Formal Presentation Talk</a:t>
            </a:r>
          </a:p>
          <a:p>
            <a:pPr marL="342900" marR="0" lvl="0" indent="-317500" algn="l" rtl="0">
              <a:lnSpc>
                <a:spcPct val="90000"/>
              </a:lnSpc>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Mock Trial/Forensic Debate</a:t>
            </a:r>
          </a:p>
          <a:p>
            <a:pPr marL="342900" marR="0" lvl="0" indent="-317500" algn="l" rtl="0">
              <a:lnSpc>
                <a:spcPct val="90000"/>
              </a:lnSpc>
              <a:spcBef>
                <a:spcPts val="560"/>
              </a:spcBef>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Electronic Communication</a:t>
            </a:r>
          </a:p>
        </p:txBody>
      </p:sp>
      <p:sp>
        <p:nvSpPr>
          <p:cNvPr id="736" name="Shape 73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42</a:t>
            </a:fld>
            <a:endParaRPr lang="en" sz="1200">
              <a:solidFill>
                <a:srgbClr val="888888"/>
              </a:solidFill>
              <a:latin typeface="Arial"/>
              <a:ea typeface="Arial"/>
              <a:cs typeface="Arial"/>
              <a:sym typeface="Arial"/>
            </a:endParaRPr>
          </a:p>
        </p:txBody>
      </p:sp>
      <p:sp>
        <p:nvSpPr>
          <p:cNvPr id="737" name="Shape 737"/>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pic>
        <p:nvPicPr>
          <p:cNvPr id="738" name="Shape 738"/>
          <p:cNvPicPr preferRelativeResize="0"/>
          <p:nvPr/>
        </p:nvPicPr>
        <p:blipFill>
          <a:blip r:embed="rId3">
            <a:alphaModFix/>
          </a:blip>
          <a:stretch>
            <a:fillRect/>
          </a:stretch>
        </p:blipFill>
        <p:spPr>
          <a:xfrm>
            <a:off x="4968550" y="1371600"/>
            <a:ext cx="2616750" cy="19625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Shape 743"/>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Improving Socratic Discussions</a:t>
            </a:r>
          </a:p>
        </p:txBody>
      </p:sp>
      <p:sp>
        <p:nvSpPr>
          <p:cNvPr id="744" name="Shape 744"/>
          <p:cNvSpPr txBox="1">
            <a:spLocks noGrp="1"/>
          </p:cNvSpPr>
          <p:nvPr>
            <p:ph type="body" idx="1"/>
          </p:nvPr>
        </p:nvSpPr>
        <p:spPr>
          <a:xfrm>
            <a:off x="457200" y="1200150"/>
            <a:ext cx="4038599" cy="3394472"/>
          </a:xfrm>
          <a:prstGeom prst="rect">
            <a:avLst/>
          </a:prstGeom>
          <a:noFill/>
          <a:ln>
            <a:noFill/>
          </a:ln>
        </p:spPr>
        <p:txBody>
          <a:bodyPr lIns="91425" tIns="45700" rIns="91425" bIns="45700" anchor="t" anchorCtr="0">
            <a:noAutofit/>
          </a:bodyPr>
          <a:lstStyle/>
          <a:p>
            <a:pPr marL="342900" marR="0" lvl="0" indent="-305435" algn="l" rtl="0">
              <a:spcBef>
                <a:spcPts val="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Modeling thinking out loud</a:t>
            </a:r>
          </a:p>
          <a:p>
            <a:pPr marL="342900" marR="0" lvl="0" indent="-305435" algn="l" rtl="0">
              <a:spcBef>
                <a:spcPts val="518"/>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Scripts</a:t>
            </a:r>
          </a:p>
          <a:p>
            <a:pPr marL="342900" marR="0" lvl="0" indent="-305435" algn="l" rtl="0">
              <a:spcBef>
                <a:spcPts val="518"/>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Active Listening</a:t>
            </a:r>
          </a:p>
          <a:p>
            <a:pPr marL="342900" marR="0" lvl="0" indent="-305435" algn="l" rtl="0">
              <a:spcBef>
                <a:spcPts val="518"/>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Open ended questioning</a:t>
            </a:r>
          </a:p>
          <a:p>
            <a:pPr marL="342900" marR="0" lvl="0" indent="-305435" algn="l" rtl="0">
              <a:spcBef>
                <a:spcPts val="518"/>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Appropriate Turn Taking</a:t>
            </a:r>
          </a:p>
          <a:p>
            <a:pPr marL="342900" marR="0" lvl="0" indent="-305435" algn="l" rtl="0">
              <a:spcBef>
                <a:spcPts val="518"/>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Socratic Voice</a:t>
            </a:r>
          </a:p>
          <a:p>
            <a:pPr marL="342900" marR="0" lvl="0" indent="-305435" algn="l" rtl="0">
              <a:spcBef>
                <a:spcPts val="518"/>
              </a:spcBef>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Teacher Led-Student-Centered</a:t>
            </a:r>
          </a:p>
        </p:txBody>
      </p:sp>
      <p:sp>
        <p:nvSpPr>
          <p:cNvPr id="745" name="Shape 74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46" name="Shape 74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43</a:t>
            </a:fld>
            <a:endParaRPr lang="en" sz="1200">
              <a:solidFill>
                <a:srgbClr val="888888"/>
              </a:solidFill>
              <a:latin typeface="Arial"/>
              <a:ea typeface="Arial"/>
              <a:cs typeface="Arial"/>
              <a:sym typeface="Arial"/>
            </a:endParaRPr>
          </a:p>
        </p:txBody>
      </p:sp>
      <p:pic>
        <p:nvPicPr>
          <p:cNvPr id="747" name="Shape 747"/>
          <p:cNvPicPr preferRelativeResize="0"/>
          <p:nvPr/>
        </p:nvPicPr>
        <p:blipFill>
          <a:blip r:embed="rId3">
            <a:alphaModFix/>
          </a:blip>
          <a:stretch>
            <a:fillRect/>
          </a:stretch>
        </p:blipFill>
        <p:spPr>
          <a:xfrm>
            <a:off x="4343399" y="1246253"/>
            <a:ext cx="4343400" cy="2651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Improving Small Group Discussions</a:t>
            </a:r>
          </a:p>
        </p:txBody>
      </p:sp>
      <p:sp>
        <p:nvSpPr>
          <p:cNvPr id="753" name="Shape 753"/>
          <p:cNvSpPr txBox="1">
            <a:spLocks noGrp="1"/>
          </p:cNvSpPr>
          <p:nvPr>
            <p:ph type="body" idx="1"/>
          </p:nvPr>
        </p:nvSpPr>
        <p:spPr>
          <a:xfrm>
            <a:off x="457200" y="1200150"/>
            <a:ext cx="4038599" cy="3394472"/>
          </a:xfrm>
          <a:prstGeom prst="rect">
            <a:avLst/>
          </a:prstGeom>
          <a:noFill/>
          <a:ln>
            <a:noFill/>
          </a:ln>
        </p:spPr>
        <p:txBody>
          <a:bodyPr lIns="91425" tIns="45700" rIns="91425" bIns="45700" anchor="t" anchorCtr="0">
            <a:noAutofit/>
          </a:bodyPr>
          <a:lstStyle/>
          <a:p>
            <a:pPr marL="342900" marR="0" lvl="0" indent="-292100" algn="l" rtl="0">
              <a:spcBef>
                <a:spcPts val="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The formation</a:t>
            </a:r>
          </a:p>
          <a:p>
            <a:pPr marL="342900" marR="0" lvl="0" indent="-292100" algn="l" rtl="0">
              <a:spcBef>
                <a:spcPts val="56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Co-facilitation</a:t>
            </a:r>
          </a:p>
          <a:p>
            <a:pPr marL="342900" marR="0" lvl="0" indent="-292100" algn="l" rtl="0">
              <a:spcBef>
                <a:spcPts val="56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Interdependency</a:t>
            </a:r>
          </a:p>
          <a:p>
            <a:pPr marL="342900" marR="0" lvl="0" indent="-292100" algn="l" rtl="0">
              <a:spcBef>
                <a:spcPts val="56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Small group voice</a:t>
            </a:r>
          </a:p>
          <a:p>
            <a:pPr marL="342900" marR="0" lvl="0" indent="-292100" algn="l" rtl="0">
              <a:spcBef>
                <a:spcPts val="56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Turns (length &amp; frequency)</a:t>
            </a:r>
          </a:p>
          <a:p>
            <a:pPr marL="342900" marR="0" lvl="0" indent="-292100" algn="l" rtl="0">
              <a:spcBef>
                <a:spcPts val="56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How to use notes</a:t>
            </a:r>
          </a:p>
          <a:p>
            <a:pPr marL="342900" marR="0" lvl="0" indent="-292100" algn="l" rtl="0">
              <a:spcBef>
                <a:spcPts val="560"/>
              </a:spcBef>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Student led-Student Centered</a:t>
            </a:r>
          </a:p>
        </p:txBody>
      </p:sp>
      <p:sp>
        <p:nvSpPr>
          <p:cNvPr id="754" name="Shape 754"/>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55" name="Shape 755"/>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44</a:t>
            </a:fld>
            <a:endParaRPr lang="en" sz="1200">
              <a:solidFill>
                <a:srgbClr val="888888"/>
              </a:solidFill>
              <a:latin typeface="Arial"/>
              <a:ea typeface="Arial"/>
              <a:cs typeface="Arial"/>
              <a:sym typeface="Arial"/>
            </a:endParaRPr>
          </a:p>
        </p:txBody>
      </p:sp>
      <p:pic>
        <p:nvPicPr>
          <p:cNvPr id="756" name="Shape 756"/>
          <p:cNvPicPr preferRelativeResize="0"/>
          <p:nvPr/>
        </p:nvPicPr>
        <p:blipFill>
          <a:blip r:embed="rId3">
            <a:alphaModFix/>
          </a:blip>
          <a:stretch>
            <a:fillRect/>
          </a:stretch>
        </p:blipFill>
        <p:spPr>
          <a:xfrm>
            <a:off x="4276650" y="1104372"/>
            <a:ext cx="4410150" cy="29347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Classroom Debate</a:t>
            </a:r>
          </a:p>
        </p:txBody>
      </p:sp>
      <p:sp>
        <p:nvSpPr>
          <p:cNvPr id="762" name="Shape 762"/>
          <p:cNvSpPr txBox="1">
            <a:spLocks noGrp="1"/>
          </p:cNvSpPr>
          <p:nvPr>
            <p:ph type="body" idx="1"/>
          </p:nvPr>
        </p:nvSpPr>
        <p:spPr>
          <a:xfrm>
            <a:off x="457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Developing Arguments</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Anticipating counterarguments</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Oral language</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Quick rounds</a:t>
            </a:r>
          </a:p>
          <a:p>
            <a:pPr marL="342900" marR="0" lvl="0" indent="-342900" algn="l" rtl="0">
              <a:spcBef>
                <a:spcPts val="560"/>
              </a:spcBef>
              <a:spcAft>
                <a:spcPts val="0"/>
              </a:spcAft>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The format</a:t>
            </a:r>
          </a:p>
          <a:p>
            <a:pPr marL="342900" marR="0" lvl="0" indent="-342900" algn="l" rtl="0">
              <a:spcBef>
                <a:spcPts val="560"/>
              </a:spcBef>
              <a:buClr>
                <a:schemeClr val="dk1"/>
              </a:buClr>
              <a:buSzPct val="100000"/>
              <a:buFont typeface="Arial"/>
              <a:buChar char="•"/>
            </a:pPr>
            <a:r>
              <a:rPr lang="en" sz="2800" b="0" i="0" u="none" strike="noStrike" cap="none">
                <a:solidFill>
                  <a:schemeClr val="dk1"/>
                </a:solidFill>
                <a:latin typeface="Calibri"/>
                <a:ea typeface="Calibri"/>
                <a:cs typeface="Calibri"/>
                <a:sym typeface="Calibri"/>
              </a:rPr>
              <a:t>Notes and preparation</a:t>
            </a:r>
          </a:p>
        </p:txBody>
      </p:sp>
      <p:sp>
        <p:nvSpPr>
          <p:cNvPr id="763" name="Shape 76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64" name="Shape 76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45</a:t>
            </a:fld>
            <a:endParaRPr lang="en" sz="1200">
              <a:solidFill>
                <a:srgbClr val="888888"/>
              </a:solidFill>
              <a:latin typeface="Arial"/>
              <a:ea typeface="Arial"/>
              <a:cs typeface="Arial"/>
              <a:sym typeface="Arial"/>
            </a:endParaRPr>
          </a:p>
        </p:txBody>
      </p:sp>
      <p:pic>
        <p:nvPicPr>
          <p:cNvPr id="765" name="Shape 765" descr="oregon-mock-trial-competition1.jpg"/>
          <p:cNvPicPr preferRelativeResize="0"/>
          <p:nvPr/>
        </p:nvPicPr>
        <p:blipFill rotWithShape="1">
          <a:blip r:embed="rId3">
            <a:alphaModFix/>
          </a:blip>
          <a:srcRect l="18710" r="18710"/>
          <a:stretch/>
        </p:blipFill>
        <p:spPr>
          <a:xfrm>
            <a:off x="4402350" y="1086450"/>
            <a:ext cx="3950100" cy="3657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4400" b="0" i="0" u="none" strike="noStrike" cap="none">
                <a:solidFill>
                  <a:schemeClr val="dk1"/>
                </a:solidFill>
                <a:latin typeface="Calibri"/>
                <a:ea typeface="Calibri"/>
                <a:cs typeface="Calibri"/>
                <a:sym typeface="Calibri"/>
              </a:rPr>
              <a:t>Multimodal Presentations</a:t>
            </a:r>
          </a:p>
        </p:txBody>
      </p:sp>
      <p:sp>
        <p:nvSpPr>
          <p:cNvPr id="771" name="Shape 771"/>
          <p:cNvSpPr txBox="1">
            <a:spLocks noGrp="1"/>
          </p:cNvSpPr>
          <p:nvPr>
            <p:ph type="body" idx="1"/>
          </p:nvPr>
        </p:nvSpPr>
        <p:spPr>
          <a:xfrm>
            <a:off x="457200" y="1218012"/>
            <a:ext cx="4038600" cy="3394500"/>
          </a:xfrm>
          <a:prstGeom prst="rect">
            <a:avLst/>
          </a:prstGeom>
          <a:noFill/>
          <a:ln>
            <a:noFill/>
          </a:ln>
        </p:spPr>
        <p:txBody>
          <a:bodyPr lIns="91425" tIns="45700" rIns="91425" bIns="45700" anchor="t" anchorCtr="0">
            <a:noAutofit/>
          </a:bodyPr>
          <a:lstStyle/>
          <a:p>
            <a:pPr marL="342900" marR="0" lvl="0" indent="-317500" algn="l" rtl="0">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Rhetorical Situation</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Audience</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Effective incorporation of technology</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Vocal exercises</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Starting Slowly</a:t>
            </a:r>
          </a:p>
          <a:p>
            <a:pPr marL="342900" marR="0" lvl="0" indent="-317500" algn="l" rtl="0">
              <a:spcBef>
                <a:spcPts val="56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Body language &amp; attitude</a:t>
            </a:r>
          </a:p>
          <a:p>
            <a:pPr marL="342900" marR="0" lvl="0" indent="-317500" algn="l" rtl="0">
              <a:spcBef>
                <a:spcPts val="560"/>
              </a:spcBef>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Performance</a:t>
            </a:r>
          </a:p>
        </p:txBody>
      </p:sp>
      <p:sp>
        <p:nvSpPr>
          <p:cNvPr id="772" name="Shape 772"/>
          <p:cNvSpPr txBox="1">
            <a:spLocks noGrp="1"/>
          </p:cNvSpPr>
          <p:nvPr>
            <p:ph type="body" idx="2"/>
          </p:nvPr>
        </p:nvSpPr>
        <p:spPr>
          <a:xfrm>
            <a:off x="4648200" y="1200150"/>
            <a:ext cx="4038599" cy="339447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773" name="Shape 77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74" name="Shape 77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46</a:t>
            </a:fld>
            <a:endParaRPr lang="en" sz="1200">
              <a:solidFill>
                <a:srgbClr val="888888"/>
              </a:solidFill>
              <a:latin typeface="Arial"/>
              <a:ea typeface="Arial"/>
              <a:cs typeface="Arial"/>
              <a:sym typeface="Arial"/>
            </a:endParaRPr>
          </a:p>
        </p:txBody>
      </p:sp>
      <p:pic>
        <p:nvPicPr>
          <p:cNvPr id="775" name="Shape 775"/>
          <p:cNvPicPr preferRelativeResize="0"/>
          <p:nvPr/>
        </p:nvPicPr>
        <p:blipFill>
          <a:blip r:embed="rId3">
            <a:alphaModFix/>
          </a:blip>
          <a:stretch>
            <a:fillRect/>
          </a:stretch>
        </p:blipFill>
        <p:spPr>
          <a:xfrm>
            <a:off x="4400725" y="1200150"/>
            <a:ext cx="4106374" cy="35671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Shape 780"/>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rgbClr val="0000FF"/>
              </a:buClr>
              <a:buSzPct val="25000"/>
              <a:buFont typeface="Arial"/>
              <a:buNone/>
            </a:pPr>
            <a:r>
              <a:rPr lang="en" sz="4400" b="1" i="0" u="none" strike="noStrike" cap="none">
                <a:solidFill>
                  <a:srgbClr val="0000FF"/>
                </a:solidFill>
                <a:latin typeface="Arial"/>
                <a:ea typeface="Arial"/>
                <a:cs typeface="Arial"/>
                <a:sym typeface="Arial"/>
              </a:rPr>
              <a:t>The Promise</a:t>
            </a:r>
          </a:p>
        </p:txBody>
      </p:sp>
      <p:sp>
        <p:nvSpPr>
          <p:cNvPr id="781" name="Shape 781"/>
          <p:cNvSpPr txBox="1">
            <a:spLocks noGrp="1"/>
          </p:cNvSpPr>
          <p:nvPr>
            <p:ph type="body" idx="1"/>
          </p:nvPr>
        </p:nvSpPr>
        <p:spPr>
          <a:xfrm>
            <a:off x="457200" y="1151334"/>
            <a:ext cx="4040187"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sp>
        <p:nvSpPr>
          <p:cNvPr id="782" name="Shape 782"/>
          <p:cNvSpPr txBox="1">
            <a:spLocks noGrp="1"/>
          </p:cNvSpPr>
          <p:nvPr>
            <p:ph type="body" idx="2"/>
          </p:nvPr>
        </p:nvSpPr>
        <p:spPr>
          <a:xfrm>
            <a:off x="457200" y="1631156"/>
            <a:ext cx="4040187" cy="2963465"/>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p:txBody>
      </p:sp>
      <p:sp>
        <p:nvSpPr>
          <p:cNvPr id="783" name="Shape 783"/>
          <p:cNvSpPr txBox="1">
            <a:spLocks noGrp="1"/>
          </p:cNvSpPr>
          <p:nvPr>
            <p:ph type="body" idx="3"/>
          </p:nvPr>
        </p:nvSpPr>
        <p:spPr>
          <a:xfrm>
            <a:off x="4645025" y="1151334"/>
            <a:ext cx="4041774"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sp>
        <p:nvSpPr>
          <p:cNvPr id="784" name="Shape 784"/>
          <p:cNvSpPr txBox="1">
            <a:spLocks noGrp="1"/>
          </p:cNvSpPr>
          <p:nvPr>
            <p:ph type="body" idx="4"/>
          </p:nvPr>
        </p:nvSpPr>
        <p:spPr>
          <a:xfrm>
            <a:off x="4495800" y="1151325"/>
            <a:ext cx="4419600" cy="3443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a:t>College Persistence</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Academic Literacy </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Digital Literacies</a:t>
            </a:r>
          </a:p>
          <a:p>
            <a:pPr marL="342900" marR="0" lvl="0" indent="-342900" algn="l" rtl="0">
              <a:spcBef>
                <a:spcPts val="480"/>
              </a:spcBef>
              <a:spcAft>
                <a:spcPts val="0"/>
              </a:spcAft>
              <a:buClr>
                <a:schemeClr val="dk1"/>
              </a:buClr>
              <a:buSzPct val="100000"/>
              <a:buFont typeface="Arial"/>
              <a:buChar char="•"/>
            </a:pPr>
            <a:r>
              <a:rPr lang="en"/>
              <a:t>Stronger Disciplines</a:t>
            </a:r>
          </a:p>
          <a:p>
            <a:pPr marL="342900" marR="0" lvl="0" indent="-342900" algn="l" rtl="0">
              <a:spcBef>
                <a:spcPts val="480"/>
              </a:spcBef>
              <a:spcAft>
                <a:spcPts val="0"/>
              </a:spcAft>
              <a:buClr>
                <a:schemeClr val="dk1"/>
              </a:buClr>
              <a:buSzPct val="100000"/>
              <a:buFont typeface="Arial"/>
              <a:buChar char="•"/>
            </a:pPr>
            <a:r>
              <a:rPr lang="en"/>
              <a:t>Faculty</a:t>
            </a:r>
            <a:r>
              <a:rPr lang="en" sz="2400" b="0" i="0" u="none" strike="noStrike" cap="none">
                <a:solidFill>
                  <a:schemeClr val="dk1"/>
                </a:solidFill>
                <a:latin typeface="Calibri"/>
                <a:ea typeface="Calibri"/>
                <a:cs typeface="Calibri"/>
                <a:sym typeface="Calibri"/>
              </a:rPr>
              <a:t> Engagement</a:t>
            </a:r>
          </a:p>
          <a:p>
            <a:pPr marL="342900" marR="0" lvl="0" indent="-342900" algn="l" rtl="0">
              <a:spcBef>
                <a:spcPts val="480"/>
              </a:spcBef>
              <a:spcAft>
                <a:spcPts val="0"/>
              </a:spcAft>
              <a:buClr>
                <a:schemeClr val="dk1"/>
              </a:buClr>
              <a:buSzPct val="100000"/>
              <a:buFont typeface="Arial"/>
              <a:buChar char="•"/>
            </a:pPr>
            <a:r>
              <a:rPr lang="en"/>
              <a:t>Self Love/Self Healing</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Safer Campuses</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Social Action</a:t>
            </a:r>
          </a:p>
          <a:p>
            <a:pPr marL="342900" marR="0" lvl="0" indent="-342900" algn="l" rtl="0">
              <a:spcBef>
                <a:spcPts val="480"/>
              </a:spcBef>
              <a:spcAft>
                <a:spcPts val="0"/>
              </a:spcAft>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a:p>
            <a:pPr marL="342900" marR="0" lvl="0" indent="-342900" algn="l" rtl="0">
              <a:spcBef>
                <a:spcPts val="480"/>
              </a:spcBef>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p:txBody>
      </p:sp>
      <p:sp>
        <p:nvSpPr>
          <p:cNvPr id="785" name="Shape 78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86" name="Shape 78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47</a:t>
            </a:fld>
            <a:endParaRPr lang="en" sz="1200">
              <a:solidFill>
                <a:srgbClr val="888888"/>
              </a:solidFill>
              <a:latin typeface="Arial"/>
              <a:ea typeface="Arial"/>
              <a:cs typeface="Arial"/>
              <a:sym typeface="Arial"/>
            </a:endParaRPr>
          </a:p>
        </p:txBody>
      </p:sp>
      <p:pic>
        <p:nvPicPr>
          <p:cNvPr id="787" name="Shape 787"/>
          <p:cNvPicPr preferRelativeResize="0"/>
          <p:nvPr/>
        </p:nvPicPr>
        <p:blipFill rotWithShape="1">
          <a:blip r:embed="rId3">
            <a:alphaModFix/>
          </a:blip>
          <a:srcRect/>
          <a:stretch/>
        </p:blipFill>
        <p:spPr>
          <a:xfrm>
            <a:off x="381000" y="1314450"/>
            <a:ext cx="3884050" cy="28003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Reading the Past, Writing the Future</a:t>
            </a:r>
          </a:p>
        </p:txBody>
      </p:sp>
      <p:sp>
        <p:nvSpPr>
          <p:cNvPr id="793" name="Shape 793"/>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794" name="Shape 794"/>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48</a:t>
            </a:fld>
            <a:endParaRPr lang="en" sz="1200">
              <a:solidFill>
                <a:srgbClr val="888888"/>
              </a:solidFill>
              <a:latin typeface="Arial"/>
              <a:ea typeface="Arial"/>
              <a:cs typeface="Arial"/>
              <a:sym typeface="Arial"/>
            </a:endParaRPr>
          </a:p>
        </p:txBody>
      </p:sp>
      <p:pic>
        <p:nvPicPr>
          <p:cNvPr id="795" name="Shape 795" descr="toni-morrison-facebook-cover-timeline-banner-for-fb.jpg"/>
          <p:cNvPicPr preferRelativeResize="0"/>
          <p:nvPr/>
        </p:nvPicPr>
        <p:blipFill rotWithShape="1">
          <a:blip r:embed="rId3">
            <a:alphaModFix/>
          </a:blip>
          <a:srcRect/>
          <a:stretch/>
        </p:blipFill>
        <p:spPr>
          <a:xfrm>
            <a:off x="0" y="1543050"/>
            <a:ext cx="9144000" cy="25334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Shape 800"/>
          <p:cNvSpPr txBox="1">
            <a:spLocks noGrp="1"/>
          </p:cNvSpPr>
          <p:nvPr>
            <p:ph type="title"/>
          </p:nvPr>
        </p:nvSpPr>
        <p:spPr>
          <a:xfrm>
            <a:off x="457200" y="400050"/>
            <a:ext cx="8229600" cy="663178"/>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r>
              <a:rPr lang="en" sz="3959" b="0" i="0" u="none" strike="noStrike" cap="none">
                <a:solidFill>
                  <a:schemeClr val="dk1"/>
                </a:solidFill>
                <a:latin typeface="Arial"/>
                <a:ea typeface="Arial"/>
                <a:cs typeface="Arial"/>
                <a:sym typeface="Arial"/>
              </a:rPr>
              <a:t>What I’ve Learned from Mom and Dad</a:t>
            </a: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r>
              <a:rPr lang="en" sz="3240" b="0" i="0" u="none" strike="noStrike" cap="none">
                <a:solidFill>
                  <a:srgbClr val="FF0000"/>
                </a:solidFill>
                <a:latin typeface="Calibri"/>
                <a:ea typeface="Calibri"/>
                <a:cs typeface="Calibri"/>
                <a:sym typeface="Calibri"/>
              </a:rPr>
              <a:t>What WE do matters!</a:t>
            </a:r>
            <a:r>
              <a:rPr lang="en" sz="3959" b="0" i="0" u="none" strike="noStrike" cap="none">
                <a:solidFill>
                  <a:schemeClr val="dk1"/>
                </a:solidFill>
                <a:latin typeface="Calibri"/>
                <a:ea typeface="Calibri"/>
                <a:cs typeface="Calibri"/>
                <a:sym typeface="Calibri"/>
              </a:rPr>
              <a:t/>
            </a:r>
            <a:br>
              <a:rPr lang="en" sz="3959" b="0" i="0" u="none" strike="noStrike" cap="none">
                <a:solidFill>
                  <a:schemeClr val="dk1"/>
                </a:solidFill>
                <a:latin typeface="Calibri"/>
                <a:ea typeface="Calibri"/>
                <a:cs typeface="Calibri"/>
                <a:sym typeface="Calibri"/>
              </a:rPr>
            </a:br>
            <a:r>
              <a:rPr lang="en" sz="2520" b="0" i="0" u="none" strike="noStrike" cap="none">
                <a:solidFill>
                  <a:schemeClr val="dk1"/>
                </a:solidFill>
                <a:latin typeface="Calibri"/>
                <a:ea typeface="Calibri"/>
                <a:cs typeface="Calibri"/>
                <a:sym typeface="Calibri"/>
              </a:rPr>
              <a:t> “I wanted to retire a dreamer”</a:t>
            </a:r>
            <a:br>
              <a:rPr lang="en" sz="2520" b="0" i="0" u="none" strike="noStrike" cap="none">
                <a:solidFill>
                  <a:schemeClr val="dk1"/>
                </a:solidFill>
                <a:latin typeface="Calibri"/>
                <a:ea typeface="Calibri"/>
                <a:cs typeface="Calibri"/>
                <a:sym typeface="Calibri"/>
              </a:rPr>
            </a:br>
            <a:r>
              <a:rPr lang="en" sz="2520" b="0" i="0" u="none" strike="noStrike" cap="none">
                <a:solidFill>
                  <a:schemeClr val="dk1"/>
                </a:solidFill>
                <a:latin typeface="Calibri"/>
                <a:ea typeface="Calibri"/>
                <a:cs typeface="Calibri"/>
                <a:sym typeface="Calibri"/>
              </a:rPr>
              <a:t> “Don’t let anyone take away the privilege of teaching”</a:t>
            </a:r>
            <a:br>
              <a:rPr lang="en" sz="2520" b="0" i="0" u="none" strike="noStrike" cap="none">
                <a:solidFill>
                  <a:schemeClr val="dk1"/>
                </a:solidFill>
                <a:latin typeface="Calibri"/>
                <a:ea typeface="Calibri"/>
                <a:cs typeface="Calibri"/>
                <a:sym typeface="Calibri"/>
              </a:rPr>
            </a:br>
            <a:r>
              <a:rPr lang="en" sz="2520" b="0" i="0" u="none" strike="noStrike" cap="none">
                <a:solidFill>
                  <a:schemeClr val="dk1"/>
                </a:solidFill>
                <a:latin typeface="Calibri"/>
                <a:ea typeface="Calibri"/>
                <a:cs typeface="Calibri"/>
                <a:sym typeface="Calibri"/>
              </a:rPr>
              <a:t>“Teaching makes you eternal…”</a:t>
            </a:r>
            <a:br>
              <a:rPr lang="en" sz="2520" b="0" i="0" u="none" strike="noStrike" cap="none">
                <a:solidFill>
                  <a:schemeClr val="dk1"/>
                </a:solidFill>
                <a:latin typeface="Calibri"/>
                <a:ea typeface="Calibri"/>
                <a:cs typeface="Calibri"/>
                <a:sym typeface="Calibri"/>
              </a:rPr>
            </a:br>
            <a:r>
              <a:rPr lang="en" sz="2520" b="0" i="0" u="none" strike="noStrike" cap="none">
                <a:solidFill>
                  <a:schemeClr val="dk1"/>
                </a:solidFill>
                <a:latin typeface="Calibri"/>
                <a:ea typeface="Calibri"/>
                <a:cs typeface="Calibri"/>
                <a:sym typeface="Calibri"/>
              </a:rPr>
              <a:t/>
            </a:r>
            <a:br>
              <a:rPr lang="en" sz="2520" b="0" i="0" u="none" strike="noStrike" cap="none">
                <a:solidFill>
                  <a:schemeClr val="dk1"/>
                </a:solidFill>
                <a:latin typeface="Calibri"/>
                <a:ea typeface="Calibri"/>
                <a:cs typeface="Calibri"/>
                <a:sym typeface="Calibri"/>
              </a:rPr>
            </a:br>
            <a:endParaRPr lang="en" sz="2520" b="0" i="0" u="none" strike="noStrike" cap="none">
              <a:solidFill>
                <a:schemeClr val="dk1"/>
              </a:solidFill>
              <a:latin typeface="Calibri"/>
              <a:ea typeface="Calibri"/>
              <a:cs typeface="Calibri"/>
              <a:sym typeface="Calibri"/>
            </a:endParaRPr>
          </a:p>
        </p:txBody>
      </p:sp>
      <p:pic>
        <p:nvPicPr>
          <p:cNvPr id="801" name="Shape 801" descr="2012-07-15 12.09.22.jpg"/>
          <p:cNvPicPr preferRelativeResize="0">
            <a:picLocks noGrp="1"/>
          </p:cNvPicPr>
          <p:nvPr>
            <p:ph type="body" idx="1"/>
          </p:nvPr>
        </p:nvPicPr>
        <p:blipFill rotWithShape="1">
          <a:blip r:embed="rId3">
            <a:alphaModFix/>
          </a:blip>
          <a:srcRect t="22502" b="22501"/>
          <a:stretch/>
        </p:blipFill>
        <p:spPr>
          <a:xfrm>
            <a:off x="457200" y="2171700"/>
            <a:ext cx="8229600" cy="2343149"/>
          </a:xfrm>
          <a:prstGeom prst="rect">
            <a:avLst/>
          </a:prstGeom>
          <a:noFill/>
          <a:ln>
            <a:noFill/>
          </a:ln>
        </p:spPr>
      </p:pic>
      <p:sp>
        <p:nvSpPr>
          <p:cNvPr id="802" name="Shape 802"/>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03" name="Shape 803"/>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49</a:t>
            </a:fld>
            <a:endParaRPr lang="en" sz="1200">
              <a:solidFill>
                <a:srgbClr val="888888"/>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457200" y="205978"/>
            <a:ext cx="8229600" cy="857400"/>
          </a:xfrm>
          <a:prstGeom prst="rect">
            <a:avLst/>
          </a:prstGeom>
        </p:spPr>
        <p:txBody>
          <a:bodyPr lIns="91425" tIns="91425" rIns="91425" bIns="91425" anchor="ctr" anchorCtr="0">
            <a:noAutofit/>
          </a:bodyPr>
          <a:lstStyle/>
          <a:p>
            <a:pPr lvl="0">
              <a:spcBef>
                <a:spcPts val="0"/>
              </a:spcBef>
              <a:buNone/>
            </a:pPr>
            <a:r>
              <a:rPr lang="en"/>
              <a:t>Inspiring Literate Lives</a:t>
            </a:r>
          </a:p>
        </p:txBody>
      </p:sp>
      <p:sp>
        <p:nvSpPr>
          <p:cNvPr id="407" name="Shape 407"/>
          <p:cNvSpPr txBox="1">
            <a:spLocks noGrp="1"/>
          </p:cNvSpPr>
          <p:nvPr>
            <p:ph type="body" idx="1"/>
          </p:nvPr>
        </p:nvSpPr>
        <p:spPr>
          <a:xfrm>
            <a:off x="457200" y="1200150"/>
            <a:ext cx="8229600" cy="3394500"/>
          </a:xfrm>
          <a:prstGeom prst="rect">
            <a:avLst/>
          </a:prstGeom>
        </p:spPr>
        <p:txBody>
          <a:bodyPr lIns="91425" tIns="91425" rIns="91425" bIns="91425" anchor="t" anchorCtr="0">
            <a:noAutofit/>
          </a:bodyPr>
          <a:lstStyle/>
          <a:p>
            <a:pPr lvl="0">
              <a:spcBef>
                <a:spcPts val="0"/>
              </a:spcBef>
              <a:buNone/>
            </a:pPr>
            <a:endParaRPr/>
          </a:p>
        </p:txBody>
      </p:sp>
      <p:pic>
        <p:nvPicPr>
          <p:cNvPr id="408" name="Shape 408" descr="_DSC1607.jpg"/>
          <p:cNvPicPr preferRelativeResize="0"/>
          <p:nvPr/>
        </p:nvPicPr>
        <p:blipFill rotWithShape="1">
          <a:blip r:embed="rId3">
            <a:alphaModFix/>
          </a:blip>
          <a:srcRect l="-10038" r="-10038"/>
          <a:stretch/>
        </p:blipFill>
        <p:spPr>
          <a:xfrm>
            <a:off x="207950" y="1200000"/>
            <a:ext cx="8678700" cy="3394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txBox="1">
            <a:spLocks noGrp="1"/>
          </p:cNvSpPr>
          <p:nvPr>
            <p:ph type="title"/>
          </p:nvPr>
        </p:nvSpPr>
        <p:spPr>
          <a:xfrm>
            <a:off x="152400" y="285750"/>
            <a:ext cx="6629400" cy="51434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959" b="0" i="0" u="none" strike="noStrike" cap="none">
                <a:solidFill>
                  <a:schemeClr val="dk1"/>
                </a:solidFill>
                <a:latin typeface="Calibri"/>
                <a:ea typeface="Calibri"/>
                <a:cs typeface="Calibri"/>
                <a:sym typeface="Calibri"/>
              </a:rPr>
              <a:t>Teaching as an act of LOVE!</a:t>
            </a:r>
          </a:p>
        </p:txBody>
      </p:sp>
      <p:sp>
        <p:nvSpPr>
          <p:cNvPr id="809" name="Shape 809"/>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810" name="Shape 810"/>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50</a:t>
            </a:fld>
            <a:endParaRPr lang="en" sz="1200">
              <a:solidFill>
                <a:srgbClr val="888888"/>
              </a:solidFill>
              <a:latin typeface="Arial"/>
              <a:ea typeface="Arial"/>
              <a:cs typeface="Arial"/>
              <a:sym typeface="Arial"/>
            </a:endParaRPr>
          </a:p>
        </p:txBody>
      </p:sp>
      <p:sp>
        <p:nvSpPr>
          <p:cNvPr id="811" name="Shape 811"/>
          <p:cNvSpPr txBox="1">
            <a:spLocks noGrp="1"/>
          </p:cNvSpPr>
          <p:nvPr>
            <p:ph type="body" idx="1"/>
          </p:nvPr>
        </p:nvSpPr>
        <p:spPr>
          <a:xfrm>
            <a:off x="4419600" y="2119650"/>
            <a:ext cx="4343400" cy="19953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1818"/>
              <a:buFont typeface="Arial"/>
              <a:buChar char="•"/>
            </a:pPr>
            <a:r>
              <a:rPr lang="en" sz="2240" b="0" i="0" u="none" strike="noStrike" cap="none">
                <a:solidFill>
                  <a:schemeClr val="dk1"/>
                </a:solidFill>
                <a:latin typeface="Calibri"/>
                <a:ea typeface="Calibri"/>
                <a:cs typeface="Calibri"/>
                <a:sym typeface="Calibri"/>
              </a:rPr>
              <a:t>“I have never encountered any children in any group who are not geniuses. There is no mystery on how to teach them. The first thing you do is treat them like human beings and the second thing you do is love them”- Asa Hilliard</a:t>
            </a:r>
          </a:p>
        </p:txBody>
      </p:sp>
      <p:pic>
        <p:nvPicPr>
          <p:cNvPr id="812" name="Shape 812" descr="_DSC1720.jpg"/>
          <p:cNvPicPr preferRelativeResize="0"/>
          <p:nvPr/>
        </p:nvPicPr>
        <p:blipFill rotWithShape="1">
          <a:blip r:embed="rId3">
            <a:alphaModFix/>
          </a:blip>
          <a:srcRect/>
          <a:stretch/>
        </p:blipFill>
        <p:spPr>
          <a:xfrm>
            <a:off x="914400" y="1257300"/>
            <a:ext cx="3276600" cy="3214304"/>
          </a:xfrm>
          <a:prstGeom prst="rect">
            <a:avLst/>
          </a:prstGeom>
          <a:noFill/>
          <a:ln w="57150" cap="flat" cmpd="sng">
            <a:solidFill>
              <a:schemeClr val="lt1"/>
            </a:solidFill>
            <a:prstDash val="solid"/>
            <a:round/>
            <a:headEnd type="none" w="med" len="med"/>
            <a:tailEnd type="none" w="med" len="med"/>
          </a:ln>
        </p:spPr>
      </p:pic>
      <p:pic>
        <p:nvPicPr>
          <p:cNvPr id="813" name="Shape 813"/>
          <p:cNvPicPr preferRelativeResize="0"/>
          <p:nvPr/>
        </p:nvPicPr>
        <p:blipFill rotWithShape="1">
          <a:blip r:embed="rId4">
            <a:alphaModFix/>
          </a:blip>
          <a:srcRect/>
          <a:stretch/>
        </p:blipFill>
        <p:spPr>
          <a:xfrm>
            <a:off x="6629400" y="0"/>
            <a:ext cx="1885949" cy="1898116"/>
          </a:xfrm>
          <a:prstGeom prst="rect">
            <a:avLst/>
          </a:prstGeom>
          <a:noFill/>
          <a:ln>
            <a:noFill/>
          </a:ln>
        </p:spPr>
      </p:pic>
      <p:sp>
        <p:nvSpPr>
          <p:cNvPr id="814" name="Shape 814"/>
          <p:cNvSpPr txBox="1"/>
          <p:nvPr/>
        </p:nvSpPr>
        <p:spPr>
          <a:xfrm>
            <a:off x="9989921" y="867321"/>
            <a:ext cx="184666" cy="3462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815" name="Shape 815"/>
          <p:cNvSpPr txBox="1"/>
          <p:nvPr/>
        </p:nvSpPr>
        <p:spPr>
          <a:xfrm>
            <a:off x="-720335" y="1464493"/>
            <a:ext cx="184666" cy="3462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457200" y="205978"/>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600" b="1" i="0" u="none" strike="noStrike" cap="none">
                <a:solidFill>
                  <a:schemeClr val="dk1"/>
                </a:solidFill>
                <a:latin typeface="Calibri"/>
                <a:ea typeface="Calibri"/>
                <a:cs typeface="Calibri"/>
                <a:sym typeface="Calibri"/>
              </a:rPr>
              <a:t>On </a:t>
            </a:r>
            <a:r>
              <a:rPr lang="en" sz="3600" b="1"/>
              <a:t>Literacy and Liberation</a:t>
            </a:r>
            <a:r>
              <a:rPr lang="en" sz="3600" b="1" i="0" u="none" strike="noStrike" cap="none">
                <a:solidFill>
                  <a:schemeClr val="dk1"/>
                </a:solidFill>
                <a:latin typeface="Calibri"/>
                <a:ea typeface="Calibri"/>
                <a:cs typeface="Calibri"/>
                <a:sym typeface="Calibri"/>
              </a:rPr>
              <a:t/>
            </a:r>
            <a:br>
              <a:rPr lang="en" sz="3600" b="1" i="0" u="none" strike="noStrike" cap="none">
                <a:solidFill>
                  <a:schemeClr val="dk1"/>
                </a:solidFill>
                <a:latin typeface="Calibri"/>
                <a:ea typeface="Calibri"/>
                <a:cs typeface="Calibri"/>
                <a:sym typeface="Calibri"/>
              </a:rPr>
            </a:br>
            <a:endParaRPr lang="en" sz="3600" b="1" i="0" u="none" strike="noStrike" cap="none">
              <a:solidFill>
                <a:schemeClr val="dk1"/>
              </a:solidFill>
              <a:latin typeface="Calibri"/>
              <a:ea typeface="Calibri"/>
              <a:cs typeface="Calibri"/>
              <a:sym typeface="Calibri"/>
            </a:endParaRPr>
          </a:p>
        </p:txBody>
      </p:sp>
      <p:sp>
        <p:nvSpPr>
          <p:cNvPr id="415" name="Shape 415"/>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sz="1200">
              <a:solidFill>
                <a:srgbClr val="888888"/>
              </a:solidFill>
              <a:latin typeface="Arial"/>
              <a:ea typeface="Arial"/>
              <a:cs typeface="Arial"/>
              <a:sym typeface="Arial"/>
            </a:endParaRPr>
          </a:p>
        </p:txBody>
      </p:sp>
      <p:sp>
        <p:nvSpPr>
          <p:cNvPr id="416" name="Shape 416"/>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6</a:t>
            </a:fld>
            <a:endParaRPr lang="en" sz="1200">
              <a:solidFill>
                <a:srgbClr val="888888"/>
              </a:solidFill>
              <a:latin typeface="Arial"/>
              <a:ea typeface="Arial"/>
              <a:cs typeface="Arial"/>
              <a:sym typeface="Arial"/>
            </a:endParaRPr>
          </a:p>
        </p:txBody>
      </p:sp>
      <p:sp>
        <p:nvSpPr>
          <p:cNvPr id="417" name="Shape 417"/>
          <p:cNvSpPr txBox="1"/>
          <p:nvPr/>
        </p:nvSpPr>
        <p:spPr>
          <a:xfrm>
            <a:off x="976923" y="1553307"/>
            <a:ext cx="184666" cy="3462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418" name="Shape 418"/>
          <p:cNvSpPr txBox="1">
            <a:spLocks noGrp="1"/>
          </p:cNvSpPr>
          <p:nvPr>
            <p:ph type="body" idx="1"/>
          </p:nvPr>
        </p:nvSpPr>
        <p:spPr>
          <a:xfrm>
            <a:off x="155075" y="1200150"/>
            <a:ext cx="5415000" cy="3657600"/>
          </a:xfrm>
          <a:prstGeom prst="rect">
            <a:avLst/>
          </a:prstGeom>
          <a:noFill/>
          <a:ln>
            <a:noFill/>
          </a:ln>
        </p:spPr>
        <p:txBody>
          <a:bodyPr lIns="91425" tIns="45700" rIns="91425" bIns="45700" anchor="t" anchorCtr="0">
            <a:noAutofit/>
          </a:bodyPr>
          <a:lstStyle/>
          <a:p>
            <a:pPr marL="342900" marR="0" lvl="0" indent="-336550" algn="l" rtl="0">
              <a:spcBef>
                <a:spcPts val="0"/>
              </a:spcBef>
              <a:buClr>
                <a:schemeClr val="dk1"/>
              </a:buClr>
              <a:buSzPct val="100000"/>
              <a:buFont typeface="Arial"/>
              <a:buChar char="•"/>
            </a:pPr>
            <a:r>
              <a:rPr lang="en" sz="1600" b="0" i="0" u="none" strike="noStrike" cap="none">
                <a:solidFill>
                  <a:schemeClr val="dk1"/>
                </a:solidFill>
                <a:latin typeface="Calibri"/>
                <a:ea typeface="Calibri"/>
                <a:cs typeface="Calibri"/>
                <a:sym typeface="Calibri"/>
              </a:rPr>
              <a:t>The reading of these speeches added much to my limited stock of language, and enabled me to give tongue to many interesting thoughts which had often flashed through my mind and died away for want of words in which to give them utterance. The mighty power and heart-searching directness of truth penetrating the heart of a slave-holder, compelling him to yield up his earthly interests to the claims of eternal justice, were finely illustrated in the dialogue; and from the speeches of Sheridan I got a bold and powerful denunciation of oppression and a most brilliant vindication of the rights of man. Here was indeed a noble acquisition. If I had ever wavered under the consideration that the Almighty, in some way, had ordained slavery, and willed my enslavement for His own glory, I wavered no longer. –Frederick Douglass</a:t>
            </a:r>
          </a:p>
        </p:txBody>
      </p:sp>
      <p:pic>
        <p:nvPicPr>
          <p:cNvPr id="419" name="Shape 419" descr="038070.jpg"/>
          <p:cNvPicPr preferRelativeResize="0"/>
          <p:nvPr/>
        </p:nvPicPr>
        <p:blipFill rotWithShape="1">
          <a:blip r:embed="rId3">
            <a:alphaModFix/>
          </a:blip>
          <a:srcRect/>
          <a:stretch/>
        </p:blipFill>
        <p:spPr>
          <a:xfrm>
            <a:off x="5895000" y="1296150"/>
            <a:ext cx="2791800" cy="3465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628650" y="273843"/>
            <a:ext cx="7886699" cy="994172"/>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a:t>Four Dimensions of Culturally Relevant Teaching</a:t>
            </a:r>
          </a:p>
        </p:txBody>
      </p:sp>
      <p:pic>
        <p:nvPicPr>
          <p:cNvPr id="425" name="Shape 425" descr="SteveBikoOppressor.jpg"/>
          <p:cNvPicPr preferRelativeResize="0">
            <a:picLocks noGrp="1"/>
          </p:cNvPicPr>
          <p:nvPr>
            <p:ph type="body" idx="1"/>
          </p:nvPr>
        </p:nvPicPr>
        <p:blipFill rotWithShape="1">
          <a:blip r:embed="rId3">
            <a:alphaModFix/>
          </a:blip>
          <a:srcRect t="10470" b="10469"/>
          <a:stretch/>
        </p:blipFill>
        <p:spPr>
          <a:xfrm>
            <a:off x="628650" y="1369218"/>
            <a:ext cx="3886200" cy="3263400"/>
          </a:xfrm>
          <a:prstGeom prst="rect">
            <a:avLst/>
          </a:prstGeom>
          <a:noFill/>
          <a:ln>
            <a:noFill/>
          </a:ln>
        </p:spPr>
      </p:pic>
      <p:sp>
        <p:nvSpPr>
          <p:cNvPr id="426" name="Shape 426"/>
          <p:cNvSpPr txBox="1">
            <a:spLocks noGrp="1"/>
          </p:cNvSpPr>
          <p:nvPr>
            <p:ph type="body" idx="2"/>
          </p:nvPr>
        </p:nvSpPr>
        <p:spPr>
          <a:xfrm>
            <a:off x="4629150" y="1268025"/>
            <a:ext cx="3886200" cy="3364500"/>
          </a:xfrm>
          <a:prstGeom prst="rect">
            <a:avLst/>
          </a:prstGeom>
        </p:spPr>
        <p:txBody>
          <a:bodyPr lIns="68575" tIns="68575" rIns="68575" bIns="68575" anchor="t" anchorCtr="0">
            <a:noAutofit/>
          </a:bodyPr>
          <a:lstStyle/>
          <a:p>
            <a:pPr marL="0" lvl="0" indent="0" rtl="0">
              <a:spcBef>
                <a:spcPts val="0"/>
              </a:spcBef>
              <a:buNone/>
            </a:pPr>
            <a:endParaRPr sz="3000"/>
          </a:p>
          <a:p>
            <a:pPr marL="457200" lvl="0" indent="-419100" rtl="0">
              <a:spcBef>
                <a:spcPts val="0"/>
              </a:spcBef>
              <a:buSzPct val="100000"/>
            </a:pPr>
            <a:r>
              <a:rPr lang="en" sz="3000"/>
              <a:t>Socio-Critical</a:t>
            </a:r>
          </a:p>
          <a:p>
            <a:pPr marL="457200" lvl="0" indent="-419100" rtl="0">
              <a:spcBef>
                <a:spcPts val="0"/>
              </a:spcBef>
              <a:buSzPct val="100000"/>
            </a:pPr>
            <a:r>
              <a:rPr lang="en" sz="3000"/>
              <a:t>Global</a:t>
            </a:r>
          </a:p>
          <a:p>
            <a:pPr marL="457200" lvl="0" indent="-419100" rtl="0">
              <a:spcBef>
                <a:spcPts val="0"/>
              </a:spcBef>
              <a:buSzPct val="100000"/>
            </a:pPr>
            <a:r>
              <a:rPr lang="en" sz="3000"/>
              <a:t>Digital</a:t>
            </a:r>
          </a:p>
          <a:p>
            <a:pPr marL="457200" lvl="0" indent="-419100">
              <a:spcBef>
                <a:spcPts val="0"/>
              </a:spcBef>
              <a:buSzPct val="100000"/>
            </a:pPr>
            <a:r>
              <a:rPr lang="en" sz="3000"/>
              <a:t>Social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207525" y="377425"/>
            <a:ext cx="8597100" cy="651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000" b="1"/>
              <a:t>Towards a Critical Pedagogy</a:t>
            </a:r>
            <a:r>
              <a:rPr lang="en" sz="3000" b="1" i="0" u="none" strike="noStrike" cap="none">
                <a:solidFill>
                  <a:schemeClr val="dk1"/>
                </a:solidFill>
                <a:latin typeface="Calibri"/>
                <a:ea typeface="Calibri"/>
                <a:cs typeface="Calibri"/>
                <a:sym typeface="Calibri"/>
              </a:rPr>
              <a:t> of </a:t>
            </a:r>
            <a:r>
              <a:rPr lang="en" sz="3000" b="1"/>
              <a:t>College Teaching</a:t>
            </a:r>
            <a:r>
              <a:rPr lang="en" sz="3600" b="1" i="0" u="none" strike="noStrike" cap="none">
                <a:solidFill>
                  <a:schemeClr val="dk1"/>
                </a:solidFill>
                <a:latin typeface="Calibri"/>
                <a:ea typeface="Calibri"/>
                <a:cs typeface="Calibri"/>
                <a:sym typeface="Calibri"/>
              </a:rPr>
              <a:t/>
            </a:r>
            <a:br>
              <a:rPr lang="en" sz="3600" b="1" i="0" u="none" strike="noStrike" cap="none">
                <a:solidFill>
                  <a:schemeClr val="dk1"/>
                </a:solidFill>
                <a:latin typeface="Calibri"/>
                <a:ea typeface="Calibri"/>
                <a:cs typeface="Calibri"/>
                <a:sym typeface="Calibri"/>
              </a:rPr>
            </a:br>
            <a:r>
              <a:rPr lang="en" sz="2430" b="0" i="0" u="none" strike="noStrike" cap="none">
                <a:solidFill>
                  <a:schemeClr val="dk1"/>
                </a:solidFill>
                <a:latin typeface="Calibri"/>
                <a:ea typeface="Calibri"/>
                <a:cs typeface="Calibri"/>
                <a:sym typeface="Calibri"/>
              </a:rPr>
              <a:t>Education for Critical Consciousness: </a:t>
            </a:r>
            <a:r>
              <a:rPr lang="en" sz="2160" b="0" i="0" u="none" strike="noStrike" cap="none">
                <a:solidFill>
                  <a:schemeClr val="dk1"/>
                </a:solidFill>
                <a:latin typeface="Calibri"/>
                <a:ea typeface="Calibri"/>
                <a:cs typeface="Calibri"/>
                <a:sym typeface="Calibri"/>
              </a:rPr>
              <a:t>Paulo Freire (1921-1997)</a:t>
            </a:r>
          </a:p>
        </p:txBody>
      </p:sp>
      <p:sp>
        <p:nvSpPr>
          <p:cNvPr id="432" name="Shape 432"/>
          <p:cNvSpPr txBox="1">
            <a:spLocks noGrp="1"/>
          </p:cNvSpPr>
          <p:nvPr>
            <p:ph type="body" idx="1"/>
          </p:nvPr>
        </p:nvSpPr>
        <p:spPr>
          <a:xfrm>
            <a:off x="971550" y="1064429"/>
            <a:ext cx="3200400" cy="744900"/>
          </a:xfrm>
          <a:prstGeom prst="rect">
            <a:avLst/>
          </a:prstGeom>
          <a:noFill/>
          <a:ln>
            <a:noFill/>
          </a:ln>
        </p:spPr>
        <p:txBody>
          <a:bodyPr lIns="91425" tIns="45700" rIns="91425" bIns="45700" anchor="b" anchorCtr="0">
            <a:noAutofit/>
          </a:bodyPr>
          <a:lstStyle/>
          <a:p>
            <a:pPr marL="0" marR="0" lvl="0" indent="0" algn="l" rtl="0">
              <a:spcBef>
                <a:spcPts val="0"/>
              </a:spcBef>
              <a:buClr>
                <a:srgbClr val="B29F6B"/>
              </a:buClr>
              <a:buSzPct val="25000"/>
              <a:buFont typeface="Arial"/>
              <a:buNone/>
            </a:pPr>
            <a:r>
              <a:rPr lang="en" sz="2400" b="1" i="0" u="none" strike="noStrike" cap="none">
                <a:solidFill>
                  <a:srgbClr val="B29F6B"/>
                </a:solidFill>
                <a:latin typeface="Impact"/>
                <a:ea typeface="Impact"/>
                <a:cs typeface="Impact"/>
                <a:sym typeface="Impact"/>
              </a:rPr>
              <a:t>Humanizing Education</a:t>
            </a:r>
          </a:p>
        </p:txBody>
      </p:sp>
      <p:pic>
        <p:nvPicPr>
          <p:cNvPr id="433" name="Shape 433" descr="Paulo_Freire.gif"/>
          <p:cNvPicPr preferRelativeResize="0">
            <a:picLocks noGrp="1"/>
          </p:cNvPicPr>
          <p:nvPr>
            <p:ph type="body" idx="1"/>
          </p:nvPr>
        </p:nvPicPr>
        <p:blipFill rotWithShape="1">
          <a:blip r:embed="rId3">
            <a:alphaModFix/>
          </a:blip>
          <a:srcRect t="-35477" b="-35476"/>
          <a:stretch/>
        </p:blipFill>
        <p:spPr>
          <a:xfrm>
            <a:off x="914400" y="1064425"/>
            <a:ext cx="3567000" cy="3886200"/>
          </a:xfrm>
          <a:prstGeom prst="rect">
            <a:avLst/>
          </a:prstGeom>
          <a:noFill/>
          <a:ln>
            <a:noFill/>
          </a:ln>
        </p:spPr>
      </p:pic>
      <p:sp>
        <p:nvSpPr>
          <p:cNvPr id="434" name="Shape 434"/>
          <p:cNvSpPr txBox="1">
            <a:spLocks noGrp="1"/>
          </p:cNvSpPr>
          <p:nvPr>
            <p:ph type="body" idx="3"/>
          </p:nvPr>
        </p:nvSpPr>
        <p:spPr>
          <a:xfrm>
            <a:off x="4930775" y="1344024"/>
            <a:ext cx="3200400" cy="523800"/>
          </a:xfrm>
          <a:prstGeom prst="rect">
            <a:avLst/>
          </a:prstGeom>
          <a:noFill/>
          <a:ln>
            <a:noFill/>
          </a:ln>
        </p:spPr>
        <p:txBody>
          <a:bodyPr lIns="91425" tIns="45700" rIns="91425" bIns="45700" anchor="b" anchorCtr="0">
            <a:noAutofit/>
          </a:bodyPr>
          <a:lstStyle/>
          <a:p>
            <a:pPr marL="0" marR="0" lvl="0" indent="0" algn="l" rtl="0">
              <a:spcBef>
                <a:spcPts val="0"/>
              </a:spcBef>
              <a:buClr>
                <a:srgbClr val="B29F6B"/>
              </a:buClr>
              <a:buSzPct val="25000"/>
              <a:buFont typeface="Arial"/>
              <a:buNone/>
            </a:pPr>
            <a:r>
              <a:rPr lang="en" sz="2400" b="1" i="0" u="none" strike="noStrike" cap="none">
                <a:solidFill>
                  <a:srgbClr val="B29F6B"/>
                </a:solidFill>
                <a:latin typeface="Impact"/>
                <a:ea typeface="Impact"/>
                <a:cs typeface="Impact"/>
                <a:sym typeface="Impact"/>
              </a:rPr>
              <a:t>Reading the World</a:t>
            </a:r>
          </a:p>
        </p:txBody>
      </p:sp>
      <p:sp>
        <p:nvSpPr>
          <p:cNvPr id="435" name="Shape 435"/>
          <p:cNvSpPr txBox="1">
            <a:spLocks noGrp="1"/>
          </p:cNvSpPr>
          <p:nvPr>
            <p:ph type="body" idx="1"/>
          </p:nvPr>
        </p:nvSpPr>
        <p:spPr>
          <a:xfrm>
            <a:off x="4646625" y="1931287"/>
            <a:ext cx="3565500" cy="2630700"/>
          </a:xfrm>
          <a:prstGeom prst="rect">
            <a:avLst/>
          </a:prstGeom>
          <a:noFill/>
          <a:ln>
            <a:noFill/>
          </a:ln>
        </p:spPr>
        <p:txBody>
          <a:bodyPr lIns="91425" tIns="45700" rIns="91425" bIns="45700" anchor="t" anchorCtr="0">
            <a:noAutofit/>
          </a:bodyPr>
          <a:lstStyle/>
          <a:p>
            <a:pPr marL="342900" marR="0" lvl="0" indent="-312420" algn="l" rtl="0">
              <a:lnSpc>
                <a:spcPct val="80000"/>
              </a:lnSpc>
              <a:spcBef>
                <a:spcPts val="0"/>
              </a:spcBef>
              <a:spcAft>
                <a:spcPts val="0"/>
              </a:spcAft>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“True education must begin with the experiences of the people.”</a:t>
            </a:r>
          </a:p>
          <a:p>
            <a:pPr marL="342900" marR="0" lvl="0" indent="-312420" algn="l" rtl="0">
              <a:lnSpc>
                <a:spcPct val="80000"/>
              </a:lnSpc>
              <a:spcBef>
                <a:spcPts val="496"/>
              </a:spcBef>
              <a:buClr>
                <a:schemeClr val="dk1"/>
              </a:buClr>
              <a:buSzPct val="100000"/>
              <a:buFont typeface="Arial"/>
              <a:buChar char="•"/>
            </a:pPr>
            <a:r>
              <a:rPr lang="en" sz="2000" b="0" i="0" u="none" strike="noStrike" cap="none">
                <a:solidFill>
                  <a:schemeClr val="dk1"/>
                </a:solidFill>
                <a:latin typeface="Calibri"/>
                <a:ea typeface="Calibri"/>
                <a:cs typeface="Calibri"/>
                <a:sym typeface="Calibri"/>
              </a:rPr>
              <a:t>Banking education treats students as empty repositories while a problem-posing education treats them as humans.</a:t>
            </a:r>
          </a:p>
        </p:txBody>
      </p:sp>
      <p:sp>
        <p:nvSpPr>
          <p:cNvPr id="436" name="Shape 436"/>
          <p:cNvSpPr txBox="1">
            <a:spLocks noGrp="1"/>
          </p:cNvSpPr>
          <p:nvPr>
            <p:ph type="ftr" idx="11"/>
          </p:nvPr>
        </p:nvSpPr>
        <p:spPr>
          <a:xfrm>
            <a:off x="3124200" y="4767262"/>
            <a:ext cx="2895600" cy="27384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37" name="Shape 437"/>
          <p:cNvSpPr txBox="1">
            <a:spLocks noGrp="1"/>
          </p:cNvSpPr>
          <p:nvPr>
            <p:ph type="sldNum" idx="12"/>
          </p:nvPr>
        </p:nvSpPr>
        <p:spPr>
          <a:xfrm>
            <a:off x="7521388" y="4107072"/>
            <a:ext cx="1483056" cy="638886"/>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8</a:t>
            </a:fld>
            <a:endParaRPr lang="en" sz="1200">
              <a:solidFill>
                <a:srgbClr val="888888"/>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914400" y="171450"/>
            <a:ext cx="7313612" cy="74294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3600" b="0" i="0" u="none" strike="noStrike" cap="none">
                <a:solidFill>
                  <a:schemeClr val="dk1"/>
                </a:solidFill>
                <a:latin typeface="Calibri"/>
                <a:ea typeface="Calibri"/>
                <a:cs typeface="Calibri"/>
                <a:sym typeface="Calibri"/>
              </a:rPr>
              <a:t>Culturally Relevant College Teaching</a:t>
            </a:r>
            <a:br>
              <a:rPr lang="en" sz="3600" b="0" i="0" u="none" strike="noStrike" cap="none">
                <a:solidFill>
                  <a:schemeClr val="dk1"/>
                </a:solidFill>
                <a:latin typeface="Calibri"/>
                <a:ea typeface="Calibri"/>
                <a:cs typeface="Calibri"/>
                <a:sym typeface="Calibri"/>
              </a:rPr>
            </a:br>
            <a:r>
              <a:rPr lang="en" sz="2160" b="0" i="0" u="none" strike="noStrike" cap="none">
                <a:solidFill>
                  <a:schemeClr val="dk1"/>
                </a:solidFill>
                <a:latin typeface="Calibri"/>
                <a:ea typeface="Calibri"/>
                <a:cs typeface="Calibri"/>
                <a:sym typeface="Calibri"/>
              </a:rPr>
              <a:t>Gloria Ladson Billings</a:t>
            </a:r>
          </a:p>
        </p:txBody>
      </p:sp>
      <p:sp>
        <p:nvSpPr>
          <p:cNvPr id="443" name="Shape 443"/>
          <p:cNvSpPr txBox="1">
            <a:spLocks noGrp="1"/>
          </p:cNvSpPr>
          <p:nvPr>
            <p:ph type="body" idx="1"/>
          </p:nvPr>
        </p:nvSpPr>
        <p:spPr>
          <a:xfrm>
            <a:off x="457200" y="1151334"/>
            <a:ext cx="4040187"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sp>
        <p:nvSpPr>
          <p:cNvPr id="444" name="Shape 444"/>
          <p:cNvSpPr txBox="1">
            <a:spLocks noGrp="1"/>
          </p:cNvSpPr>
          <p:nvPr>
            <p:ph type="body" idx="2"/>
          </p:nvPr>
        </p:nvSpPr>
        <p:spPr>
          <a:xfrm>
            <a:off x="897366" y="1085850"/>
            <a:ext cx="3750832" cy="302894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Students must experience academic success</a:t>
            </a:r>
          </a:p>
          <a:p>
            <a:pPr marL="342900" marR="0" lvl="0" indent="-342900" algn="l" rtl="0">
              <a:spcBef>
                <a:spcPts val="480"/>
              </a:spcBef>
              <a:spcAft>
                <a:spcPts val="0"/>
              </a:spcAft>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Students must develop and/or maintain cultural competence</a:t>
            </a:r>
          </a:p>
          <a:p>
            <a:pPr marL="342900" marR="0" lvl="0" indent="-342900" algn="l" rtl="0">
              <a:spcBef>
                <a:spcPts val="480"/>
              </a:spcBef>
              <a:buClr>
                <a:schemeClr val="dk1"/>
              </a:buClr>
              <a:buSzPct val="100000"/>
              <a:buFont typeface="Arial"/>
              <a:buChar char="•"/>
            </a:pPr>
            <a:r>
              <a:rPr lang="en" sz="2400" b="0" i="0" u="none" strike="noStrike" cap="none">
                <a:solidFill>
                  <a:schemeClr val="dk1"/>
                </a:solidFill>
                <a:latin typeface="Calibri"/>
                <a:ea typeface="Calibri"/>
                <a:cs typeface="Calibri"/>
                <a:sym typeface="Calibri"/>
              </a:rPr>
              <a:t>Students must develop a critical consciousness through which they challenge the status quo of the social order</a:t>
            </a:r>
          </a:p>
        </p:txBody>
      </p:sp>
      <p:sp>
        <p:nvSpPr>
          <p:cNvPr id="445" name="Shape 445"/>
          <p:cNvSpPr txBox="1">
            <a:spLocks noGrp="1"/>
          </p:cNvSpPr>
          <p:nvPr>
            <p:ph type="body" idx="3"/>
          </p:nvPr>
        </p:nvSpPr>
        <p:spPr>
          <a:xfrm>
            <a:off x="4645025" y="1151334"/>
            <a:ext cx="4041774" cy="479821"/>
          </a:xfrm>
          <a:prstGeom prst="rect">
            <a:avLst/>
          </a:prstGeom>
          <a:noFill/>
          <a:ln>
            <a:noFill/>
          </a:ln>
        </p:spPr>
        <p:txBody>
          <a:bodyPr lIns="91425" tIns="45700" rIns="91425" bIns="45700" anchor="b" anchorCtr="0">
            <a:noAutofit/>
          </a:bodyPr>
          <a:lstStyle/>
          <a:p>
            <a:pPr marL="0" marR="0" lvl="0" indent="0" algn="l" rtl="0">
              <a:spcBef>
                <a:spcPts val="0"/>
              </a:spcBef>
              <a:buClr>
                <a:schemeClr val="dk1"/>
              </a:buClr>
              <a:buSzPct val="25000"/>
              <a:buFont typeface="Arial"/>
              <a:buNone/>
            </a:pPr>
            <a:endParaRPr sz="2400" b="1" i="0" u="none" strike="noStrike" cap="none">
              <a:solidFill>
                <a:schemeClr val="dk1"/>
              </a:solidFill>
              <a:latin typeface="Calibri"/>
              <a:ea typeface="Calibri"/>
              <a:cs typeface="Calibri"/>
              <a:sym typeface="Calibri"/>
            </a:endParaRPr>
          </a:p>
        </p:txBody>
      </p:sp>
      <p:sp>
        <p:nvSpPr>
          <p:cNvPr id="446" name="Shape 446"/>
          <p:cNvSpPr txBox="1">
            <a:spLocks noGrp="1"/>
          </p:cNvSpPr>
          <p:nvPr>
            <p:ph type="body" idx="4"/>
          </p:nvPr>
        </p:nvSpPr>
        <p:spPr>
          <a:xfrm>
            <a:off x="4645025" y="1631156"/>
            <a:ext cx="4041774" cy="2963465"/>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400" b="0" i="0" u="none" strike="noStrike" cap="none">
              <a:solidFill>
                <a:schemeClr val="dk1"/>
              </a:solidFill>
              <a:latin typeface="Calibri"/>
              <a:ea typeface="Calibri"/>
              <a:cs typeface="Calibri"/>
              <a:sym typeface="Calibri"/>
            </a:endParaRPr>
          </a:p>
        </p:txBody>
      </p:sp>
      <p:sp>
        <p:nvSpPr>
          <p:cNvPr id="447" name="Shape 447"/>
          <p:cNvSpPr txBox="1">
            <a:spLocks noGrp="1"/>
          </p:cNvSpPr>
          <p:nvPr>
            <p:ph type="ftr" idx="11"/>
          </p:nvPr>
        </p:nvSpPr>
        <p:spPr>
          <a:xfrm>
            <a:off x="3942607" y="4729347"/>
            <a:ext cx="3717966" cy="41415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 sz="1200">
                <a:solidFill>
                  <a:srgbClr val="888888"/>
                </a:solidFill>
                <a:latin typeface="Arial"/>
                <a:ea typeface="Arial"/>
                <a:cs typeface="Arial"/>
                <a:sym typeface="Arial"/>
              </a:rPr>
              <a:t>ernestmorrell@gmail.com</a:t>
            </a:r>
          </a:p>
        </p:txBody>
      </p:sp>
      <p:sp>
        <p:nvSpPr>
          <p:cNvPr id="448" name="Shape 448"/>
          <p:cNvSpPr txBox="1">
            <a:spLocks noGrp="1"/>
          </p:cNvSpPr>
          <p:nvPr>
            <p:ph type="sldNum" idx="12"/>
          </p:nvPr>
        </p:nvSpPr>
        <p:spPr>
          <a:xfrm>
            <a:off x="6553200" y="4767262"/>
            <a:ext cx="2133599" cy="273843"/>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 sz="1200">
                <a:solidFill>
                  <a:srgbClr val="888888"/>
                </a:solidFill>
                <a:latin typeface="Arial"/>
                <a:ea typeface="Arial"/>
                <a:cs typeface="Arial"/>
                <a:sym typeface="Arial"/>
              </a:rPr>
              <a:t>9</a:t>
            </a:fld>
            <a:endParaRPr lang="en" sz="1200">
              <a:solidFill>
                <a:srgbClr val="888888"/>
              </a:solidFill>
              <a:latin typeface="Arial"/>
              <a:ea typeface="Arial"/>
              <a:cs typeface="Arial"/>
              <a:sym typeface="Arial"/>
            </a:endParaRPr>
          </a:p>
        </p:txBody>
      </p:sp>
      <p:pic>
        <p:nvPicPr>
          <p:cNvPr id="449" name="Shape 449"/>
          <p:cNvPicPr preferRelativeResize="0"/>
          <p:nvPr/>
        </p:nvPicPr>
        <p:blipFill rotWithShape="1">
          <a:blip r:embed="rId3">
            <a:alphaModFix/>
          </a:blip>
          <a:srcRect/>
          <a:stretch/>
        </p:blipFill>
        <p:spPr>
          <a:xfrm>
            <a:off x="6845300" y="914400"/>
            <a:ext cx="2298699" cy="2133326"/>
          </a:xfrm>
          <a:prstGeom prst="rect">
            <a:avLst/>
          </a:prstGeom>
          <a:noFill/>
          <a:ln>
            <a:noFill/>
          </a:ln>
        </p:spPr>
      </p:pic>
      <p:pic>
        <p:nvPicPr>
          <p:cNvPr id="450" name="Shape 450"/>
          <p:cNvPicPr preferRelativeResize="0"/>
          <p:nvPr/>
        </p:nvPicPr>
        <p:blipFill rotWithShape="1">
          <a:blip r:embed="rId4">
            <a:alphaModFix/>
          </a:blip>
          <a:srcRect/>
          <a:stretch/>
        </p:blipFill>
        <p:spPr>
          <a:xfrm>
            <a:off x="4495800" y="2171700"/>
            <a:ext cx="2324099" cy="2628900"/>
          </a:xfrm>
          <a:prstGeom prst="rect">
            <a:avLst/>
          </a:prstGeom>
          <a:noFill/>
          <a:ln>
            <a:noFill/>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DC 1">
      <a:dk1>
        <a:srgbClr val="000000"/>
      </a:dk1>
      <a:lt1>
        <a:srgbClr val="FFFFFF"/>
      </a:lt1>
      <a:dk2>
        <a:srgbClr val="191B0E"/>
      </a:dk2>
      <a:lt2>
        <a:srgbClr val="FFFFFF"/>
      </a:lt2>
      <a:accent1>
        <a:srgbClr val="C00000"/>
      </a:accent1>
      <a:accent2>
        <a:srgbClr val="DE0000"/>
      </a:accent2>
      <a:accent3>
        <a:srgbClr val="FF0000"/>
      </a:accent3>
      <a:accent4>
        <a:srgbClr val="006000"/>
      </a:accent4>
      <a:accent5>
        <a:srgbClr val="005000"/>
      </a:accent5>
      <a:accent6>
        <a:srgbClr val="004800"/>
      </a:accent6>
      <a:hlink>
        <a:srgbClr val="E99F1B"/>
      </a:hlink>
      <a:folHlink>
        <a:srgbClr val="E99F1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4299</Words>
  <Application>Microsoft Office PowerPoint</Application>
  <PresentationFormat>On-screen Show (16:9)</PresentationFormat>
  <Paragraphs>313</Paragraphs>
  <Slides>50</Slides>
  <Notes>50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50</vt:i4>
      </vt:variant>
    </vt:vector>
  </HeadingPairs>
  <TitlesOfParts>
    <vt:vector size="62" baseType="lpstr">
      <vt:lpstr>Noto Sans Symbols</vt:lpstr>
      <vt:lpstr>Calibri</vt:lpstr>
      <vt:lpstr>Raleway</vt:lpstr>
      <vt:lpstr>Lato</vt:lpstr>
      <vt:lpstr>Times New Roman</vt:lpstr>
      <vt:lpstr>Arial</vt:lpstr>
      <vt:lpstr>Balthazar</vt:lpstr>
      <vt:lpstr>Impact</vt:lpstr>
      <vt:lpstr>simple-light-2</vt:lpstr>
      <vt:lpstr>Office Theme</vt:lpstr>
      <vt:lpstr>Office Theme</vt:lpstr>
      <vt:lpstr>Office Theme</vt:lpstr>
      <vt:lpstr>Because it Mattters: Culturally Relevant Teaching in Today’s Colleges and Universities Ernest Morrell--Columbia University, Teachers College</vt:lpstr>
      <vt:lpstr>The College Revolution </vt:lpstr>
      <vt:lpstr>PowerPoint Presentation</vt:lpstr>
      <vt:lpstr>“Once you learn to read you are forever free” Frederick Douglass #PowerofLiteracy</vt:lpstr>
      <vt:lpstr>Inspiring Literate Lives</vt:lpstr>
      <vt:lpstr>On Literacy and Liberation </vt:lpstr>
      <vt:lpstr>Four Dimensions of Culturally Relevant Teaching</vt:lpstr>
      <vt:lpstr>Towards a Critical Pedagogy of College Teaching Education for Critical Consciousness: Paulo Freire (1921-1997)</vt:lpstr>
      <vt:lpstr>Culturally Relevant College Teaching Gloria Ladson Billings</vt:lpstr>
      <vt:lpstr>21st Century Learning Ecologies</vt:lpstr>
      <vt:lpstr>Learning is Becoming</vt:lpstr>
      <vt:lpstr>A Social Emotional Framework</vt:lpstr>
      <vt:lpstr>Critical Literacies and “Social” Change</vt:lpstr>
      <vt:lpstr>The African Diaspora as Imagined Community</vt:lpstr>
      <vt:lpstr>Quantifying Africa and the Diaspora</vt:lpstr>
      <vt:lpstr>The Silence of the Archive</vt:lpstr>
      <vt:lpstr>Un-Silencing the Past The Power of the Story</vt:lpstr>
      <vt:lpstr>Teaching the African Diaspora </vt:lpstr>
      <vt:lpstr>The Theoretical Framework</vt:lpstr>
      <vt:lpstr>The Pedagogical Model</vt:lpstr>
      <vt:lpstr>African Diaspora Global Student Exchange</vt:lpstr>
      <vt:lpstr>Theoretical Framework</vt:lpstr>
      <vt:lpstr>ADGSE Desired Outcomes</vt:lpstr>
      <vt:lpstr>Critical Media Pedagogy</vt:lpstr>
      <vt:lpstr>Visual Literacies</vt:lpstr>
      <vt:lpstr>Reading 1950s Advertisements</vt:lpstr>
      <vt:lpstr>PowerPoint Presentation</vt:lpstr>
      <vt:lpstr>PowerPoint Presentation</vt:lpstr>
      <vt:lpstr>PowerPoint Presentation</vt:lpstr>
      <vt:lpstr>Reading Film</vt:lpstr>
      <vt:lpstr>Critical Media Consumption</vt:lpstr>
      <vt:lpstr>Critical Media Production Q: How do Your Students Produce Media Content? </vt:lpstr>
      <vt:lpstr>Participatory Research &amp; Social Action</vt:lpstr>
      <vt:lpstr>The Process</vt:lpstr>
      <vt:lpstr>First Wave- University of Wisconsin Rap Opera and Literary Production in College English</vt:lpstr>
      <vt:lpstr>PowerPoint Presentation</vt:lpstr>
      <vt:lpstr>Inequality of Education</vt:lpstr>
      <vt:lpstr>Graduation Rates &amp;  A-G Requirements</vt:lpstr>
      <vt:lpstr>Demands</vt:lpstr>
      <vt:lpstr>Action Plan for Families</vt:lpstr>
      <vt:lpstr>Action Plan for Community Leaders</vt:lpstr>
      <vt:lpstr>Beautiful Noise  Improving Classroom Talk in the Polyvocal Classroom </vt:lpstr>
      <vt:lpstr>Improving Socratic Discussions</vt:lpstr>
      <vt:lpstr>Improving Small Group Discussions</vt:lpstr>
      <vt:lpstr>Classroom Debate</vt:lpstr>
      <vt:lpstr>Multimodal Presentations</vt:lpstr>
      <vt:lpstr>The Promise</vt:lpstr>
      <vt:lpstr>Reading the Past, Writing the Future</vt:lpstr>
      <vt:lpstr>   What I’ve Learned from Mom and Dad What WE do matters!  “I wanted to retire a dreamer”  “Don’t let anyone take away the privilege of teaching” “Teaching makes you eternal…”  </vt:lpstr>
      <vt:lpstr>Teaching as an act of LOVE!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Because it Mattters: Culturally Relevant Teaching in Today’s Colleges and Universities Ernest Morrell--Columbia University, Teachers College</dc:title>
  <dc:creator>Karraker, Dana</dc:creator>
  <cp:lastModifiedBy>Karraker, Dana</cp:lastModifiedBy>
  <cp:revision>1</cp:revision>
  <dcterms:modified xsi:type="dcterms:W3CDTF">2017-01-18T19:41:06Z</dcterms:modified>
</cp:coreProperties>
</file>