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5"/>
  </p:notesMasterIdLst>
  <p:sldIdLst>
    <p:sldId id="256" r:id="rId2"/>
    <p:sldId id="258" r:id="rId3"/>
    <p:sldId id="262" r:id="rId4"/>
    <p:sldId id="26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5" r:id="rId16"/>
    <p:sldId id="274" r:id="rId17"/>
    <p:sldId id="276" r:id="rId18"/>
    <p:sldId id="277" r:id="rId19"/>
    <p:sldId id="278" r:id="rId20"/>
    <p:sldId id="279" r:id="rId21"/>
    <p:sldId id="280" r:id="rId22"/>
    <p:sldId id="273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35"/>
    <p:restoredTop sz="94664"/>
  </p:normalViewPr>
  <p:slideViewPr>
    <p:cSldViewPr snapToGrid="0" snapToObjects="1">
      <p:cViewPr varScale="1">
        <p:scale>
          <a:sx n="80" d="100"/>
          <a:sy n="80" d="100"/>
        </p:scale>
        <p:origin x="18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D27E8-DDF9-9647-9B69-A13A8EF4F719}" type="datetimeFigureOut">
              <a:rPr lang="en-US" smtClean="0"/>
              <a:t>1/10/18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6A934-88DA-F74D-97C6-C0E3BEE8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C5A635C-5B99-6142-A19A-EF056D1A8E3C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A2C647-F5D9-2C47-94A0-EADBA450A86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11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pps.facebook.com/netvizz/" TargetMode="External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netlytic.org/" TargetMode="External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Expanding Social Media Literacies </a:t>
            </a:r>
            <a:br>
              <a:rPr lang="en-US" sz="6600" dirty="0" smtClean="0"/>
            </a:br>
            <a:r>
              <a:rPr lang="en-US" sz="6600" dirty="0" smtClean="0"/>
              <a:t>Through </a:t>
            </a:r>
            <a:br>
              <a:rPr lang="en-US" sz="6600" dirty="0" smtClean="0"/>
            </a:br>
            <a:r>
              <a:rPr lang="en-US" sz="6600" dirty="0" smtClean="0"/>
              <a:t>Social Media Analytics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Nathan J. Carpenter, Ph.D. </a:t>
            </a:r>
          </a:p>
          <a:p>
            <a:r>
              <a:rPr lang="en-US" dirty="0" err="1" smtClean="0"/>
              <a:t>njcarpe@ilstu.edu</a:t>
            </a:r>
            <a:endParaRPr lang="en-US" dirty="0" smtClean="0"/>
          </a:p>
          <a:p>
            <a:r>
              <a:rPr lang="en-US" dirty="0" smtClean="0"/>
              <a:t>School of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Search for or deal with information on social media</a:t>
            </a:r>
          </a:p>
          <a:p>
            <a:r>
              <a:rPr lang="en-US" dirty="0" smtClean="0"/>
              <a:t>2. Communicate with others </a:t>
            </a:r>
          </a:p>
          <a:p>
            <a:r>
              <a:rPr lang="en-US" dirty="0" smtClean="0"/>
              <a:t>3. </a:t>
            </a:r>
            <a:r>
              <a:rPr lang="en-US" dirty="0"/>
              <a:t>C</a:t>
            </a:r>
            <a:r>
              <a:rPr lang="en-US" dirty="0" smtClean="0"/>
              <a:t>reate content</a:t>
            </a:r>
          </a:p>
          <a:p>
            <a:r>
              <a:rPr lang="en-US" dirty="0" smtClean="0"/>
              <a:t>4. Deal with critical consequences of the above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Media 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91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Analytics -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Collecting data</a:t>
            </a:r>
          </a:p>
          <a:p>
            <a:r>
              <a:rPr lang="en-US" dirty="0" smtClean="0"/>
              <a:t>2. Understanding themes and patterns</a:t>
            </a:r>
          </a:p>
          <a:p>
            <a:r>
              <a:rPr lang="en-US" dirty="0" smtClean="0"/>
              <a:t>3. Presenting findings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630" y="301159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Analytics - Purposes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Describing current trends and patterns</a:t>
            </a:r>
          </a:p>
          <a:p>
            <a:r>
              <a:rPr lang="en-US" dirty="0" smtClean="0"/>
              <a:t>2. Prescribing courses of action</a:t>
            </a:r>
          </a:p>
          <a:p>
            <a:r>
              <a:rPr lang="en-US" dirty="0" smtClean="0"/>
              <a:t>3. Predicting future outcomes</a:t>
            </a:r>
          </a:p>
          <a:p>
            <a:endParaRPr lang="en-US" dirty="0"/>
          </a:p>
          <a:p>
            <a:r>
              <a:rPr lang="en-US" dirty="0" smtClean="0"/>
              <a:t>Techniques:</a:t>
            </a:r>
          </a:p>
          <a:p>
            <a:pPr lvl="1"/>
            <a:r>
              <a:rPr lang="en-US" dirty="0" smtClean="0"/>
              <a:t>Text mining</a:t>
            </a:r>
          </a:p>
          <a:p>
            <a:pPr lvl="1"/>
            <a:r>
              <a:rPr lang="en-US" dirty="0" smtClean="0"/>
              <a:t>Content analysis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etadata analysis</a:t>
            </a:r>
          </a:p>
          <a:p>
            <a:pPr lvl="1"/>
            <a:r>
              <a:rPr lang="en-US" dirty="0" smtClean="0"/>
              <a:t>Social network analysis</a:t>
            </a:r>
          </a:p>
          <a:p>
            <a:pPr lvl="1"/>
            <a:r>
              <a:rPr lang="en-US" dirty="0" smtClean="0"/>
              <a:t>Cartographic mapping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38" y="2483082"/>
            <a:ext cx="4639389" cy="34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Three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Analytics in the Classroom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Twitter Analytics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5" y="2519065"/>
            <a:ext cx="8320089" cy="3502278"/>
          </a:xfrm>
        </p:spPr>
      </p:pic>
      <p:sp>
        <p:nvSpPr>
          <p:cNvPr id="5" name="TextBox 4"/>
          <p:cNvSpPr txBox="1"/>
          <p:nvPr/>
        </p:nvSpPr>
        <p:spPr>
          <a:xfrm>
            <a:off x="708660" y="2057400"/>
            <a:ext cx="3614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 err="1" smtClean="0"/>
              <a:t>analytics.twitter.com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3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Twitter Analytics - 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Practical</a:t>
            </a:r>
          </a:p>
          <a:p>
            <a:pPr lvl="1"/>
            <a:r>
              <a:rPr lang="en-US" dirty="0" smtClean="0"/>
              <a:t>Finding and running analytics in Twitter</a:t>
            </a:r>
          </a:p>
          <a:p>
            <a:pPr lvl="1"/>
            <a:r>
              <a:rPr lang="en-US" dirty="0" smtClean="0"/>
              <a:t>Exporting content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Cognitive</a:t>
            </a:r>
          </a:p>
          <a:p>
            <a:pPr lvl="1"/>
            <a:r>
              <a:rPr lang="en-US" dirty="0" smtClean="0"/>
              <a:t>Differences between metrics</a:t>
            </a:r>
          </a:p>
          <a:p>
            <a:pPr lvl="1"/>
            <a:r>
              <a:rPr lang="en-US" dirty="0" smtClean="0"/>
              <a:t>Ability to compare trends over time</a:t>
            </a:r>
          </a:p>
          <a:p>
            <a:pPr lvl="1"/>
            <a:r>
              <a:rPr lang="en-US" dirty="0" smtClean="0"/>
              <a:t>Ability to assess and make recommendations</a:t>
            </a:r>
          </a:p>
          <a:p>
            <a:pPr lvl="1"/>
            <a:r>
              <a:rPr lang="en-US" dirty="0" smtClean="0"/>
              <a:t>Critical assessment of why Twitter provides analytics</a:t>
            </a:r>
          </a:p>
          <a:p>
            <a:pPr lvl="1"/>
            <a:endParaRPr lang="en-US" dirty="0"/>
          </a:p>
          <a:p>
            <a:r>
              <a:rPr lang="en-US" dirty="0" smtClean="0"/>
              <a:t>Affective</a:t>
            </a:r>
          </a:p>
          <a:p>
            <a:pPr lvl="1"/>
            <a:r>
              <a:rPr lang="en-US" dirty="0" smtClean="0"/>
              <a:t>Build confidence in tweeting</a:t>
            </a:r>
          </a:p>
          <a:p>
            <a:pPr lvl="1"/>
            <a:r>
              <a:rPr lang="en-US" dirty="0" smtClean="0"/>
              <a:t>Recognize apprehensions or biases about the platform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56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https://apps.facebook.com/netvizz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acintosh HD:Users:ryanhdimler:Desktop:Screen Shot 2017-09-14 at 1.02.02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48" y="2240280"/>
            <a:ext cx="6273801" cy="3954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1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Page </a:t>
            </a:r>
            <a:r>
              <a:rPr lang="en-US" dirty="0" smtClean="0"/>
              <a:t>Comparison - 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Practical</a:t>
            </a:r>
          </a:p>
          <a:p>
            <a:pPr lvl="1"/>
            <a:r>
              <a:rPr lang="en-US" dirty="0" smtClean="0"/>
              <a:t>Exporting data from Facebook</a:t>
            </a:r>
          </a:p>
          <a:p>
            <a:pPr lvl="1"/>
            <a:r>
              <a:rPr lang="en-US" dirty="0" smtClean="0"/>
              <a:t>Using Microsoft Excel to make charts and graphs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Cognitive</a:t>
            </a:r>
          </a:p>
          <a:p>
            <a:pPr lvl="1"/>
            <a:r>
              <a:rPr lang="en-US" dirty="0" smtClean="0"/>
              <a:t>Selecting relevant points of comparison</a:t>
            </a:r>
          </a:p>
          <a:p>
            <a:pPr lvl="1"/>
            <a:r>
              <a:rPr lang="en-US" dirty="0" smtClean="0"/>
              <a:t>Identify trends over time</a:t>
            </a:r>
          </a:p>
          <a:p>
            <a:pPr lvl="1"/>
            <a:r>
              <a:rPr lang="en-US" dirty="0" smtClean="0"/>
              <a:t>Identify differences in organizational goals and strategies</a:t>
            </a:r>
          </a:p>
          <a:p>
            <a:pPr lvl="1"/>
            <a:r>
              <a:rPr lang="en-US" dirty="0" smtClean="0"/>
              <a:t>Recognize privacy issues and potential surveillance</a:t>
            </a:r>
          </a:p>
          <a:p>
            <a:pPr lvl="1"/>
            <a:endParaRPr lang="en-US" dirty="0"/>
          </a:p>
          <a:p>
            <a:r>
              <a:rPr lang="en-US" dirty="0" smtClean="0"/>
              <a:t>Affective</a:t>
            </a:r>
          </a:p>
          <a:p>
            <a:pPr lvl="1"/>
            <a:r>
              <a:rPr lang="en-US" dirty="0" smtClean="0"/>
              <a:t>Build confidence in working with raw data</a:t>
            </a:r>
          </a:p>
          <a:p>
            <a:pPr lvl="1"/>
            <a:r>
              <a:rPr lang="en-US" dirty="0" smtClean="0"/>
              <a:t>Recognize effective posting strategies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about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“Social media platforms are mostly for entertainment and have become a negative distraction.”</a:t>
            </a:r>
          </a:p>
          <a:p>
            <a:pPr lvl="1"/>
            <a:r>
              <a:rPr lang="en-US" dirty="0" smtClean="0"/>
              <a:t>approximately </a:t>
            </a:r>
            <a:r>
              <a:rPr lang="en-US" dirty="0"/>
              <a:t>60% of Americans get their news via social media </a:t>
            </a:r>
            <a:r>
              <a:rPr lang="en-US" dirty="0" smtClean="0"/>
              <a:t>platforms</a:t>
            </a:r>
          </a:p>
          <a:p>
            <a:pPr lvl="1"/>
            <a:r>
              <a:rPr lang="en-US" dirty="0" smtClean="0"/>
              <a:t>69% of adults in U.S. use social media; 34% of adults in U.S. age 65 +</a:t>
            </a:r>
            <a:endParaRPr lang="en-US" dirty="0"/>
          </a:p>
          <a:p>
            <a:r>
              <a:rPr lang="en-US" i="1" dirty="0" smtClean="0"/>
              <a:t>“Young people are experts in social media because they are already immersed in it.”</a:t>
            </a:r>
          </a:p>
          <a:p>
            <a:pPr lvl="1"/>
            <a:r>
              <a:rPr lang="en-US" dirty="0" smtClean="0"/>
              <a:t>Familiarity does not equate with competence</a:t>
            </a:r>
          </a:p>
          <a:p>
            <a:pPr lvl="1"/>
            <a:r>
              <a:rPr lang="en-US" dirty="0" smtClean="0"/>
              <a:t>Personal networks are very different from public networks</a:t>
            </a:r>
          </a:p>
          <a:p>
            <a:r>
              <a:rPr lang="en-US" i="1" dirty="0" smtClean="0"/>
              <a:t>“We don’t teach public relations, marketing, or journalism, so we don’t need to address social media in our fields.”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pportunities to engage with the public, have conversations in the discipline, network with other professionals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8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8"/>
          <a:stretch/>
        </p:blipFill>
        <p:spPr>
          <a:xfrm>
            <a:off x="1468596" y="1737361"/>
            <a:ext cx="6252528" cy="45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 Analysis - 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Practical</a:t>
            </a:r>
          </a:p>
          <a:p>
            <a:pPr lvl="1"/>
            <a:r>
              <a:rPr lang="en-US" dirty="0" smtClean="0"/>
              <a:t>How to collect data</a:t>
            </a:r>
          </a:p>
          <a:p>
            <a:pPr lvl="1"/>
            <a:r>
              <a:rPr lang="en-US" dirty="0" smtClean="0"/>
              <a:t>How to graph relationships among users</a:t>
            </a:r>
          </a:p>
          <a:p>
            <a:pPr lvl="1"/>
            <a:endParaRPr lang="en-US" dirty="0"/>
          </a:p>
          <a:p>
            <a:r>
              <a:rPr lang="en-US" dirty="0" smtClean="0"/>
              <a:t>Cognitive</a:t>
            </a:r>
          </a:p>
          <a:p>
            <a:pPr lvl="1"/>
            <a:r>
              <a:rPr lang="en-US" dirty="0" smtClean="0"/>
              <a:t>Assessing how we measure influence</a:t>
            </a:r>
          </a:p>
          <a:p>
            <a:pPr lvl="1"/>
            <a:r>
              <a:rPr lang="en-US" dirty="0" smtClean="0"/>
              <a:t>Examining how social media leverage power structures</a:t>
            </a:r>
          </a:p>
          <a:p>
            <a:pPr lvl="1"/>
            <a:r>
              <a:rPr lang="en-US" dirty="0" smtClean="0"/>
              <a:t>Recognizing how social media platforms might contribute to polarization</a:t>
            </a:r>
          </a:p>
          <a:p>
            <a:pPr lvl="1"/>
            <a:endParaRPr lang="en-US" dirty="0"/>
          </a:p>
          <a:p>
            <a:r>
              <a:rPr lang="en-US" dirty="0" smtClean="0"/>
              <a:t>Affective</a:t>
            </a:r>
          </a:p>
          <a:p>
            <a:pPr lvl="1"/>
            <a:r>
              <a:rPr lang="en-US" dirty="0" smtClean="0"/>
              <a:t>“Wow” factor that energizes students, participants</a:t>
            </a:r>
          </a:p>
          <a:p>
            <a:pPr lvl="1"/>
            <a:r>
              <a:rPr lang="en-US" dirty="0" smtClean="0"/>
              <a:t>Builds confidence in using mathematical theory and application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32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 with </a:t>
            </a:r>
            <a:r>
              <a:rPr lang="en-US" dirty="0" err="1" smtClean="0"/>
              <a:t>Netlytic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https://netlytic.org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2272443"/>
            <a:ext cx="6208294" cy="38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Consult with the SMACC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7" y="1817571"/>
            <a:ext cx="7115305" cy="4440063"/>
          </a:xfrm>
        </p:spPr>
      </p:pic>
    </p:spTree>
    <p:extLst>
      <p:ext uri="{BB962C8B-B14F-4D97-AF65-F5344CB8AC3E}">
        <p14:creationId xmlns:p14="http://schemas.microsoft.com/office/powerpoint/2010/main" val="8567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One: Framework for Social Media Literacy</a:t>
            </a:r>
          </a:p>
          <a:p>
            <a:r>
              <a:rPr lang="en-US" dirty="0" smtClean="0"/>
              <a:t>Part Two: Core Concepts in Social Media Analytics</a:t>
            </a:r>
          </a:p>
          <a:p>
            <a:r>
              <a:rPr lang="en-US" dirty="0" smtClean="0"/>
              <a:t>Part Three: Examples of Analytics in the Classroom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One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Framework for Social Media Literacy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7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for Social Media Literacy</a:t>
            </a:r>
            <a:endParaRPr lang="en-US" dirty="0"/>
          </a:p>
        </p:txBody>
      </p:sp>
      <p:pic>
        <p:nvPicPr>
          <p:cNvPr id="1025" name="Picture 1" descr="age7image177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4315" r="15502" b="8032"/>
          <a:stretch/>
        </p:blipFill>
        <p:spPr bwMode="auto">
          <a:xfrm>
            <a:off x="594360" y="1840229"/>
            <a:ext cx="4514850" cy="444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7870" y="4931045"/>
            <a:ext cx="3714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Vanwynsberghe</a:t>
            </a:r>
            <a:r>
              <a:rPr lang="en-US" sz="1600" dirty="0"/>
              <a:t>, </a:t>
            </a:r>
            <a:r>
              <a:rPr lang="en-US" sz="1600" dirty="0" err="1"/>
              <a:t>Hadewijch</a:t>
            </a:r>
            <a:r>
              <a:rPr lang="en-US" sz="1600" dirty="0"/>
              <a:t>; and </a:t>
            </a:r>
            <a:r>
              <a:rPr lang="en-US" sz="1600" dirty="0" err="1"/>
              <a:t>Verdegem</a:t>
            </a:r>
            <a:r>
              <a:rPr lang="en-US" sz="1600" dirty="0"/>
              <a:t>, </a:t>
            </a:r>
            <a:r>
              <a:rPr lang="en-US" sz="1600" dirty="0" smtClean="0"/>
              <a:t>Pieter (2013). </a:t>
            </a:r>
            <a:r>
              <a:rPr lang="en-US" sz="1600" dirty="0"/>
              <a:t>"Integrating Social Media in Education." </a:t>
            </a:r>
            <a:r>
              <a:rPr lang="en-US" sz="1600" i="1" dirty="0" err="1"/>
              <a:t>CLCWeb</a:t>
            </a:r>
            <a:r>
              <a:rPr lang="en-US" sz="1600" i="1" dirty="0"/>
              <a:t>: Comparative Literature and </a:t>
            </a:r>
            <a:endParaRPr lang="en-US" sz="1600" i="1" dirty="0" smtClean="0"/>
          </a:p>
          <a:p>
            <a:r>
              <a:rPr lang="en-US" sz="1600" i="1" dirty="0"/>
              <a:t>Culture </a:t>
            </a:r>
            <a:r>
              <a:rPr lang="en-US" sz="1600" dirty="0" smtClean="0"/>
              <a:t>15.3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52110" y="2133873"/>
            <a:ext cx="2583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are the competencies required for participation?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7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Having access to computers / smartphones</a:t>
            </a:r>
          </a:p>
          <a:p>
            <a:r>
              <a:rPr lang="en-US" dirty="0" smtClean="0"/>
              <a:t>Knowing how to open a web browser and log into an account</a:t>
            </a:r>
          </a:p>
          <a:p>
            <a:r>
              <a:rPr lang="en-US" dirty="0" smtClean="0"/>
              <a:t>Ability to open and read content</a:t>
            </a:r>
          </a:p>
          <a:p>
            <a:r>
              <a:rPr lang="en-US" dirty="0" smtClean="0"/>
              <a:t>Writing and deploying computer code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What-knowledge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asic </a:t>
            </a:r>
            <a:r>
              <a:rPr lang="en-US" dirty="0"/>
              <a:t>knowledge needed to access media technologies, content, or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Knowing what settings are relevant and how to change them </a:t>
            </a:r>
          </a:p>
          <a:p>
            <a:pPr lvl="1"/>
            <a:r>
              <a:rPr lang="en-US" dirty="0" smtClean="0"/>
              <a:t>Knowing the conventions of a platform (hashtags, mentions, reactions, etc.)</a:t>
            </a:r>
          </a:p>
          <a:p>
            <a:r>
              <a:rPr lang="en-US" dirty="0" smtClean="0"/>
              <a:t>How- / why-knowledge</a:t>
            </a:r>
          </a:p>
          <a:p>
            <a:pPr lvl="1"/>
            <a:r>
              <a:rPr lang="en-US" dirty="0" smtClean="0"/>
              <a:t>Analytical knowledge and critical thinking</a:t>
            </a:r>
          </a:p>
          <a:p>
            <a:pPr lvl="1"/>
            <a:r>
              <a:rPr lang="en-US" dirty="0" smtClean="0"/>
              <a:t>Who is the producer of a message and why are they communicating?</a:t>
            </a:r>
          </a:p>
          <a:p>
            <a:pPr lvl="1"/>
            <a:r>
              <a:rPr lang="en-US" dirty="0" smtClean="0"/>
              <a:t>How do social media create different public spaces?</a:t>
            </a:r>
          </a:p>
          <a:p>
            <a:pPr lvl="1"/>
            <a:r>
              <a:rPr lang="en-US" dirty="0" smtClean="0"/>
              <a:t>How do we understand the political, cultural, social and historical contexts of social media content?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09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Affective Competencies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Acknowledging attitudes</a:t>
            </a:r>
          </a:p>
          <a:p>
            <a:pPr lvl="1"/>
            <a:r>
              <a:rPr lang="en-US" dirty="0" smtClean="0"/>
              <a:t>How does one perceive interactivity?</a:t>
            </a:r>
          </a:p>
          <a:p>
            <a:pPr lvl="1"/>
            <a:r>
              <a:rPr lang="en-US" dirty="0" smtClean="0"/>
              <a:t>How does one perceive exchanging information?</a:t>
            </a:r>
          </a:p>
          <a:p>
            <a:pPr lvl="1"/>
            <a:r>
              <a:rPr lang="en-US" dirty="0" smtClean="0"/>
              <a:t>How does one perceive other users?</a:t>
            </a:r>
          </a:p>
          <a:p>
            <a:r>
              <a:rPr lang="en-US" dirty="0" smtClean="0"/>
              <a:t>Understanding One’s Motivation</a:t>
            </a:r>
          </a:p>
          <a:p>
            <a:pPr lvl="1"/>
            <a:r>
              <a:rPr lang="en-US" dirty="0" smtClean="0"/>
              <a:t>How can one enhance one’s skills or gain a positive reaction from others?</a:t>
            </a:r>
          </a:p>
          <a:p>
            <a:pPr lvl="1"/>
            <a:r>
              <a:rPr lang="en-US" dirty="0" smtClean="0"/>
              <a:t>Does one believe one has the necessary skills to perform online activities?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for Social Media Literacy</a:t>
            </a:r>
            <a:endParaRPr lang="en-US" dirty="0"/>
          </a:p>
        </p:txBody>
      </p:sp>
      <p:pic>
        <p:nvPicPr>
          <p:cNvPr id="1025" name="Picture 1" descr="age7image177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4315" r="15502" b="8032"/>
          <a:stretch/>
        </p:blipFill>
        <p:spPr bwMode="auto">
          <a:xfrm>
            <a:off x="594360" y="1840229"/>
            <a:ext cx="4514850" cy="444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7870" y="4931045"/>
            <a:ext cx="3714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Vanwynsberghe</a:t>
            </a:r>
            <a:r>
              <a:rPr lang="en-US" sz="1600" dirty="0"/>
              <a:t>, </a:t>
            </a:r>
            <a:r>
              <a:rPr lang="en-US" sz="1600" dirty="0" err="1"/>
              <a:t>Hadewijch</a:t>
            </a:r>
            <a:r>
              <a:rPr lang="en-US" sz="1600" dirty="0"/>
              <a:t>; and </a:t>
            </a:r>
            <a:r>
              <a:rPr lang="en-US" sz="1600" dirty="0" err="1"/>
              <a:t>Verdegem</a:t>
            </a:r>
            <a:r>
              <a:rPr lang="en-US" sz="1600" dirty="0"/>
              <a:t>, </a:t>
            </a:r>
            <a:r>
              <a:rPr lang="en-US" sz="1600" dirty="0" smtClean="0"/>
              <a:t>Pieter (2013). </a:t>
            </a:r>
            <a:r>
              <a:rPr lang="en-US" sz="1600" dirty="0"/>
              <a:t>"Integrating Social Media in Education." </a:t>
            </a:r>
            <a:r>
              <a:rPr lang="en-US" sz="1600" i="1" dirty="0" err="1"/>
              <a:t>CLCWeb</a:t>
            </a:r>
            <a:r>
              <a:rPr lang="en-US" sz="1600" i="1" dirty="0"/>
              <a:t>: Comparative Literature and </a:t>
            </a:r>
            <a:endParaRPr lang="en-US" sz="1600" i="1" dirty="0" smtClean="0"/>
          </a:p>
          <a:p>
            <a:r>
              <a:rPr lang="en-US" sz="1600" i="1" dirty="0"/>
              <a:t>Culture </a:t>
            </a:r>
            <a:r>
              <a:rPr lang="en-US" sz="1600" dirty="0" smtClean="0"/>
              <a:t>15.3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897880" y="2704099"/>
            <a:ext cx="28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Deal with uses and consequences of social media use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880610" y="2903315"/>
            <a:ext cx="937260" cy="375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287</TotalTime>
  <Words>672</Words>
  <Application>Microsoft Macintosh PowerPoint</Application>
  <PresentationFormat>On-screen Show (4:3)</PresentationFormat>
  <Paragraphs>122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Calibri</vt:lpstr>
      <vt:lpstr>Calibri Light</vt:lpstr>
      <vt:lpstr>Retrospect</vt:lpstr>
      <vt:lpstr>Expanding Social Media Literacies  Through  Social Media Analytics</vt:lpstr>
      <vt:lpstr>Assumptions about Social Media</vt:lpstr>
      <vt:lpstr>Overview</vt:lpstr>
      <vt:lpstr>Part One</vt:lpstr>
      <vt:lpstr>Framework for Social Media Literacy</vt:lpstr>
      <vt:lpstr>Practical Competencies</vt:lpstr>
      <vt:lpstr>Cognitive Competencies</vt:lpstr>
      <vt:lpstr>Affective Competencies</vt:lpstr>
      <vt:lpstr>Framework for Social Media Literacy</vt:lpstr>
      <vt:lpstr>Uses of Social Media</vt:lpstr>
      <vt:lpstr>Part Two</vt:lpstr>
      <vt:lpstr>PowerPoint Presentation</vt:lpstr>
      <vt:lpstr>Social Media Analytics - Process</vt:lpstr>
      <vt:lpstr>Social Media Analytics - Purposes</vt:lpstr>
      <vt:lpstr>Part Three</vt:lpstr>
      <vt:lpstr>Personal Twitter Analytics </vt:lpstr>
      <vt:lpstr>Personal Twitter Analytics - Competencies</vt:lpstr>
      <vt:lpstr>Facebook Page Comparison</vt:lpstr>
      <vt:lpstr>Facebook Page Comparison - Competencies</vt:lpstr>
      <vt:lpstr>Social Network Analysis</vt:lpstr>
      <vt:lpstr>Social Network Analysis - Competencies</vt:lpstr>
      <vt:lpstr>Get Started with Netlytic</vt:lpstr>
      <vt:lpstr>Consult with the SMACC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Social Media Literacies through Social Media Analytics</dc:title>
  <dc:creator>Carpenter, Nathan</dc:creator>
  <cp:lastModifiedBy>Carpenter, Nathan</cp:lastModifiedBy>
  <cp:revision>22</cp:revision>
  <dcterms:created xsi:type="dcterms:W3CDTF">2018-01-10T16:03:34Z</dcterms:created>
  <dcterms:modified xsi:type="dcterms:W3CDTF">2018-01-10T20:50:35Z</dcterms:modified>
</cp:coreProperties>
</file>